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68" r:id="rId4"/>
    <p:sldId id="271" r:id="rId5"/>
    <p:sldId id="273" r:id="rId6"/>
    <p:sldId id="270" r:id="rId7"/>
    <p:sldId id="275" r:id="rId8"/>
    <p:sldId id="276" r:id="rId9"/>
    <p:sldId id="277" r:id="rId10"/>
    <p:sldId id="278" r:id="rId11"/>
    <p:sldId id="274" r:id="rId12"/>
    <p:sldId id="281" r:id="rId13"/>
    <p:sldId id="280" r:id="rId1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1" userDrawn="1">
          <p15:clr>
            <a:srgbClr val="A4A3A4"/>
          </p15:clr>
        </p15:guide>
        <p15:guide id="2" pos="4384" userDrawn="1">
          <p15:clr>
            <a:srgbClr val="A4A3A4"/>
          </p15:clr>
        </p15:guide>
        <p15:guide id="3" pos="334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72C4"/>
    <a:srgbClr val="8DA7CF"/>
    <a:srgbClr val="FFFFFF"/>
    <a:srgbClr val="007FFF"/>
    <a:srgbClr val="B3C8B9"/>
    <a:srgbClr val="8417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562" y="91"/>
      </p:cViewPr>
      <p:guideLst>
        <p:guide orient="horz" pos="2591"/>
        <p:guide pos="4384"/>
        <p:guide pos="334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9E5FE0-E6D6-F749-AEE6-5F9F4BF98033}" type="datetimeFigureOut">
              <a:rPr lang="de-DE" smtClean="0"/>
              <a:t>20.04.2020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DDB981-6DDC-8743-99F3-8F8B7A6CAA9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2585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AAF6F0-233E-42B4-8B8F-CDA99AA9FF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3700A25-29B2-4558-868E-6988797D4F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BB45FB4-8019-43FC-BA85-686754A37E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8BFCD9-18B2-4D42-A3E1-3443C14F8466}" type="datetimeFigureOut">
              <a:rPr lang="de-DE" smtClean="0"/>
              <a:t>20.04.2020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D704754-61C3-4403-A99F-3C1E28109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2DC7A70-122D-40FD-AAF6-1238AE0EB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24C870-FC74-45E5-884D-5800E15AA56B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A4006A13-1FFE-4100-A8CB-C0B08B886A84}"/>
              </a:ext>
            </a:extLst>
          </p:cNvPr>
          <p:cNvSpPr/>
          <p:nvPr userDrawn="1"/>
        </p:nvSpPr>
        <p:spPr>
          <a:xfrm>
            <a:off x="3" y="4731659"/>
            <a:ext cx="9696448" cy="2126341"/>
          </a:xfrm>
          <a:prstGeom prst="rect">
            <a:avLst/>
          </a:prstGeom>
          <a:solidFill>
            <a:srgbClr val="B3C8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ECD183C-7717-48FE-A0ED-74EDB7A84E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36" b="24051"/>
          <a:stretch/>
        </p:blipFill>
        <p:spPr>
          <a:xfrm>
            <a:off x="0" y="0"/>
            <a:ext cx="12192001" cy="473165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750D77F6-F5B1-4383-AA2E-71A4D6992BD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369" y="5291139"/>
            <a:ext cx="2249714" cy="905300"/>
          </a:xfrm>
          <a:prstGeom prst="rect">
            <a:avLst/>
          </a:prstGeom>
        </p:spPr>
      </p:pic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4C8960FC-299E-4ED1-BEB2-C1A7E9C558D9}"/>
              </a:ext>
            </a:extLst>
          </p:cNvPr>
          <p:cNvCxnSpPr>
            <a:cxnSpLocks/>
          </p:cNvCxnSpPr>
          <p:nvPr userDrawn="1"/>
        </p:nvCxnSpPr>
        <p:spPr>
          <a:xfrm>
            <a:off x="1" y="4731659"/>
            <a:ext cx="12192000" cy="0"/>
          </a:xfrm>
          <a:prstGeom prst="line">
            <a:avLst/>
          </a:prstGeom>
          <a:ln w="76200">
            <a:solidFill>
              <a:srgbClr val="8417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41516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3496E5-0D6E-4095-B546-8CDEB8B7D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7508"/>
            <a:ext cx="10515600" cy="95318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EBB00A2-F084-4CDE-9B4F-A371CEE32F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813812D-7D89-4C52-8FD9-981CB60509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8BFCD9-18B2-4D42-A3E1-3443C14F8466}" type="datetimeFigureOut">
              <a:rPr lang="de-DE" smtClean="0"/>
              <a:t>20.04.2020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09DF72B-D2B8-4F37-8E95-A2F8BB36B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7042486-04C4-4755-B3A3-3144B58A8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24C870-FC74-45E5-884D-5800E15AA56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3192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485F569D-EAEC-4C6F-A56E-8DCC5B4617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C4024EA8-51BE-4BE4-8910-BA7A515982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5DAAC04-83E2-4332-9931-A45F6330EE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8BFCD9-18B2-4D42-A3E1-3443C14F8466}" type="datetimeFigureOut">
              <a:rPr lang="de-DE" smtClean="0"/>
              <a:t>20.04.2020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5212893-5ECC-418A-BBC3-25FCF41A8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DDE6805-2644-4F9E-9F8C-7B34A8958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24C870-FC74-45E5-884D-5800E15AA56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1880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06EA78-BE59-4AF2-984B-86DA1DA22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219" y="0"/>
            <a:ext cx="10367513" cy="62972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0962885-855A-4491-AD93-D5C378E345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54015"/>
            <a:ext cx="10515600" cy="532294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D84103D-4EFC-445B-BE1D-28DEC028FD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8BFCD9-18B2-4D42-A3E1-3443C14F8466}" type="datetimeFigureOut">
              <a:rPr lang="de-DE" smtClean="0"/>
              <a:t>20.04.2020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06A30CA-F398-44E1-A637-C8DAEDB98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C7BA3BC-FE9F-4390-A9F8-8BEB1E393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24C870-FC74-45E5-884D-5800E15AA56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98236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DBD189-79C3-4978-8F8D-7A69C7881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5C9802B-2653-462F-8377-5AE5A86DBB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5457CCF-EA07-4646-B2AC-754EC4CBF6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8BFCD9-18B2-4D42-A3E1-3443C14F8466}" type="datetimeFigureOut">
              <a:rPr lang="de-DE" smtClean="0"/>
              <a:t>20.04.2020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AC5701B-6C1F-4487-B524-7CE3C60C2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52755C1-F286-427B-A95E-1C9BCDAD7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24C870-FC74-45E5-884D-5800E15AA56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2791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0E98ED-EC92-44B6-8B93-39D298FCF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7508"/>
            <a:ext cx="10515600" cy="95318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EF8EF7A-02DE-4194-B428-E470C18C58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AFDD4EC-21D8-44E4-B6E7-CBC55ACF60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3068616-7EAA-4DA0-B849-21A56CB31A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8BFCD9-18B2-4D42-A3E1-3443C14F8466}" type="datetimeFigureOut">
              <a:rPr lang="de-DE" smtClean="0"/>
              <a:t>20.04.2020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6CB4CE0-4B1B-49DB-BF77-CE8026787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4B2D006-E484-41ED-B0D6-7EFD38D86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24C870-FC74-45E5-884D-5800E15AA56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2359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43BC42-3F1F-43A4-A700-8E6E27349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3B73151-69D8-484F-9489-10B4A2D556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F8B1A9B-E541-4788-91ED-DD9D267A3F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40F4FD5-AAAA-4752-8355-9393B59E09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1BBF9D4-1042-4C2A-A3C1-FC561AAE0D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0CBD1D4F-1FDA-47DF-8B2B-D8DA5B6E89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8BFCD9-18B2-4D42-A3E1-3443C14F8466}" type="datetimeFigureOut">
              <a:rPr lang="de-DE" smtClean="0"/>
              <a:t>20.04.2020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C0C2E05-6B68-4293-A49A-787B12434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5DF6A37D-06FA-4593-89AE-17BE57565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24C870-FC74-45E5-884D-5800E15AA56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77704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A77D28-BCBB-486A-A743-01CA04B47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7508"/>
            <a:ext cx="10515600" cy="95318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B21A7EA-5635-446E-87DC-73DEEBE6DD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8BFCD9-18B2-4D42-A3E1-3443C14F8466}" type="datetimeFigureOut">
              <a:rPr lang="de-DE" smtClean="0"/>
              <a:t>20.04.2020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7604782-B138-4DA5-8176-20D7907C8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50CE75C-9AFD-47D9-A965-6D45AB8BC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24C870-FC74-45E5-884D-5800E15AA56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41972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3CEB1EA-DE74-4907-A94A-8B34D719D1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8BFCD9-18B2-4D42-A3E1-3443C14F8466}" type="datetimeFigureOut">
              <a:rPr lang="de-DE" smtClean="0"/>
              <a:t>20.04.2020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677410F-FC4E-4544-BB0B-D42E7126A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F957641-B54B-4105-A85D-E771067BF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24C870-FC74-45E5-884D-5800E15AA56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9833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DDF88F-B30F-43A1-ACC5-36CF8AF6D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3B71CF6-7880-4461-99E4-811FFE88C6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4BF2A2D-0640-4103-B576-7B9A35AAC7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FC9592F-A035-45D6-9BA9-E48B11B1AB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8BFCD9-18B2-4D42-A3E1-3443C14F8466}" type="datetimeFigureOut">
              <a:rPr lang="de-DE" smtClean="0"/>
              <a:t>20.04.2020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88F4E10-9910-4C5C-9D04-B51741BBE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88EC676-46D4-4B3B-9CAD-85F4C74DA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24C870-FC74-45E5-884D-5800E15AA56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7146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CF6F29-3009-484A-B0D9-C7CEA4EFD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A72D3B1A-8CF4-4DE9-92EA-E3BEA7C269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1BBBAC5-DAC1-4881-89E0-20E87290B4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503A436-AE78-433D-A312-5A790A9628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8BFCD9-18B2-4D42-A3E1-3443C14F8466}" type="datetimeFigureOut">
              <a:rPr lang="de-DE" smtClean="0"/>
              <a:t>20.04.2020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C78FC87-64CE-4BBD-A628-7D015253F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8F6FD43-8FB7-48FD-96FE-6614BDD7A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24C870-FC74-45E5-884D-5800E15AA56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9879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D9EFFD67-A56E-4659-B2FF-51F2F6B13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7508"/>
            <a:ext cx="10515600" cy="9531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43DAF61-67B1-431B-BA15-8B47D7A771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5310A05-E532-47E9-A7F4-63CA601028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8BFCD9-18B2-4D42-A3E1-3443C14F8466}" type="datetimeFigureOut">
              <a:rPr lang="de-DE" smtClean="0"/>
              <a:t>20.04.2020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AAA9C37-1ED5-42EA-B560-BE5AFA0FAA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EFFAE22-EBCA-47D9-8077-0788DD662D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24C870-FC74-45E5-884D-5800E15AA56B}" type="slidenum">
              <a:rPr lang="de-DE" smtClean="0"/>
              <a:t>‹Nr.›</a:t>
            </a:fld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808306E-8A05-43FB-B201-1EEFDAFFC0A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3545" y="56110"/>
            <a:ext cx="1200509" cy="483093"/>
          </a:xfrm>
          <a:prstGeom prst="rect">
            <a:avLst/>
          </a:prstGeom>
        </p:spPr>
      </p:pic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528825BB-08E1-4283-964B-6303726381C4}"/>
              </a:ext>
            </a:extLst>
          </p:cNvPr>
          <p:cNvCxnSpPr>
            <a:cxnSpLocks/>
          </p:cNvCxnSpPr>
          <p:nvPr userDrawn="1"/>
        </p:nvCxnSpPr>
        <p:spPr>
          <a:xfrm>
            <a:off x="0" y="638355"/>
            <a:ext cx="12192000" cy="0"/>
          </a:xfrm>
          <a:prstGeom prst="line">
            <a:avLst/>
          </a:prstGeom>
          <a:ln w="38100">
            <a:solidFill>
              <a:srgbClr val="8417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12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png"/><Relationship Id="rId10" Type="http://schemas.openxmlformats.org/officeDocument/2006/relationships/image" Target="../media/image13.jpeg"/><Relationship Id="rId4" Type="http://schemas.openxmlformats.org/officeDocument/2006/relationships/image" Target="../media/image7.png"/><Relationship Id="rId9" Type="http://schemas.openxmlformats.org/officeDocument/2006/relationships/image" Target="../media/image12.jpeg"/><Relationship Id="rId1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feld 11">
            <a:extLst>
              <a:ext uri="{FF2B5EF4-FFF2-40B4-BE49-F238E27FC236}">
                <a16:creationId xmlns:a16="http://schemas.microsoft.com/office/drawing/2014/main" id="{E3C7B056-92C3-4A92-81E9-779A890D8D5B}"/>
              </a:ext>
            </a:extLst>
          </p:cNvPr>
          <p:cNvSpPr txBox="1"/>
          <p:nvPr/>
        </p:nvSpPr>
        <p:spPr>
          <a:xfrm>
            <a:off x="200024" y="4857750"/>
            <a:ext cx="860233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400" b="1" dirty="0">
                <a:solidFill>
                  <a:schemeClr val="bg1"/>
                </a:solidFill>
                <a:latin typeface="Futura MdCn BT" panose="020B0506020204030203" pitchFamily="34" charset="0"/>
              </a:rPr>
              <a:t>Französisch als zweite Fremdsprache </a:t>
            </a:r>
          </a:p>
          <a:p>
            <a:r>
              <a:rPr lang="de-DE" sz="5400" b="1" dirty="0">
                <a:solidFill>
                  <a:schemeClr val="bg1"/>
                </a:solidFill>
                <a:latin typeface="Futura MdCn BT" panose="020B0506020204030203" pitchFamily="34" charset="0"/>
              </a:rPr>
              <a:t>in der Jahrgangsstufe 7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F9AB088-3DA9-46E4-B4F0-95FFF0DFAD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4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37"/>
    </mc:Choice>
    <mc:Fallback xmlns="">
      <p:transition spd="slow" advTm="171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08C087EC-B65D-4C99-A52A-F63D51382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b="1" dirty="0">
                <a:solidFill>
                  <a:srgbClr val="84170F"/>
                </a:solidFill>
              </a:rPr>
              <a:t>Weitere Angebote am HUMA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5EBBFC94-D712-433A-B271-9DCE43C452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27013" indent="-219075">
              <a:defRPr/>
            </a:pPr>
            <a:r>
              <a:rPr lang="de-DE" sz="3200" b="1" dirty="0">
                <a:solidFill>
                  <a:schemeClr val="accent4">
                    <a:lumMod val="10000"/>
                  </a:schemeClr>
                </a:solidFill>
              </a:rPr>
              <a:t>DELF </a:t>
            </a:r>
            <a:r>
              <a:rPr lang="de-DE" sz="3200" dirty="0">
                <a:solidFill>
                  <a:schemeClr val="accent4">
                    <a:lumMod val="10000"/>
                  </a:schemeClr>
                </a:solidFill>
              </a:rPr>
              <a:t>(Diplôme </a:t>
            </a:r>
            <a:r>
              <a:rPr lang="de-DE" sz="3200" dirty="0" err="1">
                <a:solidFill>
                  <a:schemeClr val="accent4">
                    <a:lumMod val="10000"/>
                  </a:schemeClr>
                </a:solidFill>
              </a:rPr>
              <a:t>d'Etudes</a:t>
            </a:r>
            <a:r>
              <a:rPr lang="de-DE" sz="3200" dirty="0">
                <a:solidFill>
                  <a:schemeClr val="accent4">
                    <a:lumMod val="10000"/>
                  </a:schemeClr>
                </a:solidFill>
              </a:rPr>
              <a:t> en Langue Française). </a:t>
            </a:r>
          </a:p>
          <a:p>
            <a:pPr marL="800100" lvl="1" indent="-342900">
              <a:lnSpc>
                <a:spcPct val="150000"/>
              </a:lnSpc>
              <a:defRPr/>
            </a:pPr>
            <a:r>
              <a:rPr lang="de-DE" dirty="0">
                <a:solidFill>
                  <a:schemeClr val="accent4">
                    <a:lumMod val="10000"/>
                  </a:schemeClr>
                </a:solidFill>
              </a:rPr>
              <a:t>International anerkanntes Zertifikat. </a:t>
            </a:r>
          </a:p>
          <a:p>
            <a:pPr marL="800100" lvl="1" indent="-342900">
              <a:lnSpc>
                <a:spcPct val="150000"/>
              </a:lnSpc>
              <a:defRPr/>
            </a:pPr>
            <a:r>
              <a:rPr lang="de-DE" dirty="0">
                <a:solidFill>
                  <a:schemeClr val="accent4">
                    <a:lumMod val="10000"/>
                  </a:schemeClr>
                </a:solidFill>
              </a:rPr>
              <a:t>Es wird vor externen Prüfern ein unabhängiges Diplom abgelegt, welches mündliche und schriftliche Fähigkeiten überprüft (</a:t>
            </a:r>
            <a:r>
              <a:rPr lang="de-DE" dirty="0" err="1">
                <a:solidFill>
                  <a:schemeClr val="accent4">
                    <a:lumMod val="10000"/>
                  </a:schemeClr>
                </a:solidFill>
              </a:rPr>
              <a:t>Hörverstehenstext</a:t>
            </a:r>
            <a:r>
              <a:rPr lang="de-DE" dirty="0">
                <a:solidFill>
                  <a:schemeClr val="accent4">
                    <a:lumMod val="10000"/>
                  </a:schemeClr>
                </a:solidFill>
              </a:rPr>
              <a:t>, Lesen, Sprechen, Schreiben).</a:t>
            </a:r>
          </a:p>
          <a:p>
            <a:pPr>
              <a:defRPr/>
            </a:pPr>
            <a:endParaRPr lang="de-DE" dirty="0">
              <a:solidFill>
                <a:schemeClr val="accent4">
                  <a:lumMod val="10000"/>
                </a:schemeClr>
              </a:solidFill>
            </a:endParaRPr>
          </a:p>
          <a:p>
            <a:pPr>
              <a:defRPr/>
            </a:pPr>
            <a:r>
              <a:rPr lang="de-DE" u="sng" dirty="0">
                <a:solidFill>
                  <a:schemeClr val="accent4">
                    <a:lumMod val="10000"/>
                  </a:schemeClr>
                </a:solidFill>
              </a:rPr>
              <a:t>Unterschiedliche Niveaustufen: </a:t>
            </a:r>
          </a:p>
          <a:p>
            <a:pPr lvl="1">
              <a:defRPr/>
            </a:pPr>
            <a:r>
              <a:rPr lang="de-DE" dirty="0">
                <a:solidFill>
                  <a:schemeClr val="accent4">
                    <a:lumMod val="10000"/>
                  </a:schemeClr>
                </a:solidFill>
              </a:rPr>
              <a:t>A1, A2 allgemeine Sprachverwendung</a:t>
            </a:r>
          </a:p>
          <a:p>
            <a:pPr lvl="1">
              <a:defRPr/>
            </a:pPr>
            <a:r>
              <a:rPr lang="de-DE" dirty="0">
                <a:solidFill>
                  <a:schemeClr val="accent4">
                    <a:lumMod val="10000"/>
                  </a:schemeClr>
                </a:solidFill>
              </a:rPr>
              <a:t>B1, B2 selbstständige Sprachverwendung</a:t>
            </a:r>
          </a:p>
          <a:p>
            <a:pPr lvl="1">
              <a:defRPr/>
            </a:pPr>
            <a:r>
              <a:rPr lang="de-DE" dirty="0">
                <a:solidFill>
                  <a:schemeClr val="accent4">
                    <a:lumMod val="10000"/>
                  </a:schemeClr>
                </a:solidFill>
              </a:rPr>
              <a:t>C1, C2 kompetente Sprachverwendung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</p:txBody>
      </p:sp>
      <p:sp>
        <p:nvSpPr>
          <p:cNvPr id="2" name="Textfeld 1"/>
          <p:cNvSpPr txBox="1"/>
          <p:nvPr/>
        </p:nvSpPr>
        <p:spPr>
          <a:xfrm>
            <a:off x="1915064" y="29329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8471" y="3985959"/>
            <a:ext cx="1520825" cy="156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394B5BD2-FD6D-4BF8-87E3-306277B3D4C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8625" y="6442968"/>
            <a:ext cx="553374" cy="415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80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661"/>
    </mc:Choice>
    <mc:Fallback xmlns="">
      <p:transition spd="slow" advTm="1126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08C087EC-B65D-4C99-A52A-F63D51382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b="1" dirty="0">
                <a:solidFill>
                  <a:srgbClr val="84170F"/>
                </a:solidFill>
              </a:rPr>
              <a:t>Austausch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5EBBFC94-D712-433A-B271-9DCE43C452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    </a:t>
            </a:r>
            <a:r>
              <a:rPr lang="de-DE" sz="3200" b="1" dirty="0">
                <a:solidFill>
                  <a:schemeClr val="accent4">
                    <a:lumMod val="10000"/>
                  </a:schemeClr>
                </a:solidFill>
              </a:rPr>
              <a:t>AUSTAUSCH </a:t>
            </a:r>
          </a:p>
          <a:p>
            <a:pPr marL="800100" lvl="1" indent="-342900">
              <a:defRPr/>
            </a:pPr>
            <a:r>
              <a:rPr lang="de-DE" dirty="0">
                <a:solidFill>
                  <a:schemeClr val="accent4">
                    <a:lumMod val="10000"/>
                  </a:schemeClr>
                </a:solidFill>
              </a:rPr>
              <a:t>mit einer Partnerschule (</a:t>
            </a:r>
            <a:r>
              <a:rPr lang="de-DE" dirty="0" err="1">
                <a:solidFill>
                  <a:schemeClr val="accent4">
                    <a:lumMod val="10000"/>
                  </a:schemeClr>
                </a:solidFill>
              </a:rPr>
              <a:t>collège</a:t>
            </a:r>
            <a:r>
              <a:rPr lang="de-DE" dirty="0">
                <a:solidFill>
                  <a:schemeClr val="accent4">
                    <a:lumMod val="10000"/>
                  </a:schemeClr>
                </a:solidFill>
              </a:rPr>
              <a:t> ) Orléans </a:t>
            </a:r>
          </a:p>
          <a:p>
            <a:pPr marL="800100" lvl="1" indent="-342900">
              <a:defRPr/>
            </a:pPr>
            <a:r>
              <a:rPr lang="de-DE" dirty="0">
                <a:solidFill>
                  <a:schemeClr val="accent4">
                    <a:lumMod val="10000"/>
                  </a:schemeClr>
                </a:solidFill>
              </a:rPr>
              <a:t>Wahrscheinlich 9. Klasse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838" y="2561908"/>
            <a:ext cx="4519612" cy="1420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" name="Video 8">
            <a:hlinkClick r:id="" action="ppaction://media"/>
            <a:extLst>
              <a:ext uri="{FF2B5EF4-FFF2-40B4-BE49-F238E27FC236}">
                <a16:creationId xmlns:a16="http://schemas.microsoft.com/office/drawing/2014/main" id="{6BFFF3D2-3888-4FCD-BC6A-631D8CB883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6279" y="6516210"/>
            <a:ext cx="455720" cy="341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785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871"/>
    </mc:Choice>
    <mc:Fallback xmlns="">
      <p:transition spd="slow" advTm="708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08C087EC-B65D-4C99-A52A-F63D51382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b="1" dirty="0">
                <a:solidFill>
                  <a:srgbClr val="84170F"/>
                </a:solidFill>
              </a:rPr>
              <a:t>Und was braucht ihr?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5EBBFC94-D712-433A-B271-9DCE43C452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de-DE" altLang="de-DE" dirty="0"/>
              <a:t>Neugier auf Französisch und die französische Kultur</a:t>
            </a:r>
          </a:p>
          <a:p>
            <a:pPr>
              <a:defRPr/>
            </a:pPr>
            <a:endParaRPr lang="de-DE" altLang="de-DE" dirty="0"/>
          </a:p>
          <a:p>
            <a:pPr>
              <a:defRPr/>
            </a:pPr>
            <a:r>
              <a:rPr lang="de-DE" altLang="de-DE" dirty="0"/>
              <a:t>Spaß am Sprechen!</a:t>
            </a:r>
          </a:p>
          <a:p>
            <a:pPr>
              <a:defRPr/>
            </a:pPr>
            <a:endParaRPr lang="de-DE" altLang="de-DE" dirty="0"/>
          </a:p>
          <a:p>
            <a:pPr>
              <a:defRPr/>
            </a:pPr>
            <a:r>
              <a:rPr lang="de-DE" altLang="de-DE" dirty="0"/>
              <a:t>Lernbereitschaft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1413"/>
              </a:spcAft>
              <a:buClr>
                <a:schemeClr val="tx1"/>
              </a:buClr>
              <a:buSzPct val="100000"/>
              <a:buFont typeface="Arial" charset="0"/>
              <a:buNone/>
              <a:tabLst/>
              <a:defRPr/>
            </a:pPr>
            <a:endParaRPr lang="de-DE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1413"/>
              </a:spcAft>
              <a:buClr>
                <a:schemeClr val="tx1"/>
              </a:buClr>
              <a:buSzPct val="100000"/>
              <a:buFont typeface="Arial" charset="0"/>
              <a:buNone/>
              <a:tabLst/>
              <a:defRPr/>
            </a:pPr>
            <a:endParaRPr lang="de-DE" dirty="0"/>
          </a:p>
        </p:txBody>
      </p:sp>
      <p:sp>
        <p:nvSpPr>
          <p:cNvPr id="2" name="Textfeld 1"/>
          <p:cNvSpPr txBox="1"/>
          <p:nvPr/>
        </p:nvSpPr>
        <p:spPr>
          <a:xfrm>
            <a:off x="1915064" y="29329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/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983" y="2474786"/>
            <a:ext cx="2108200" cy="2433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42607716-AB63-4590-BE74-44BC635EC2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7705" y="6329778"/>
            <a:ext cx="704294" cy="528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025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384"/>
    </mc:Choice>
    <mc:Fallback xmlns="">
      <p:transition spd="slow" advTm="563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08C087EC-B65D-4C99-A52A-F63D51382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b="1">
                <a:solidFill>
                  <a:srgbClr val="84170F"/>
                </a:solidFill>
              </a:rPr>
              <a:t>Bis bald!</a:t>
            </a:r>
            <a:endParaRPr lang="de-DE" b="1" dirty="0">
              <a:solidFill>
                <a:srgbClr val="84170F"/>
              </a:solidFill>
            </a:endParaRP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5EBBFC94-D712-433A-B271-9DCE43C452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de-DE" altLang="de-DE" dirty="0"/>
              <a:t>„Allez, les </a:t>
            </a:r>
            <a:r>
              <a:rPr lang="de-DE" altLang="de-DE" dirty="0" err="1"/>
              <a:t>élèves</a:t>
            </a:r>
            <a:r>
              <a:rPr lang="de-DE" altLang="de-DE" dirty="0"/>
              <a:t> !“ </a:t>
            </a:r>
            <a:br>
              <a:rPr lang="de-DE" altLang="de-DE" dirty="0"/>
            </a:br>
            <a:r>
              <a:rPr lang="de-DE" altLang="de-DE" dirty="0"/>
              <a:t>Vielleicht sehen wir uns ja im Französischunterricht …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de-DE" sz="5400" dirty="0"/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de-DE" sz="5400" dirty="0"/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de-DE" sz="5400" dirty="0"/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de-DE" sz="5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de-DE" altLang="de-DE" sz="5400" b="1" dirty="0"/>
              <a:t>A </a:t>
            </a:r>
            <a:r>
              <a:rPr lang="de-DE" altLang="de-DE" b="1" dirty="0" err="1"/>
              <a:t>bientôt</a:t>
            </a:r>
            <a:r>
              <a:rPr lang="de-DE" altLang="de-DE" b="1" dirty="0"/>
              <a:t> – Bis bald…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de-DE" sz="5400" dirty="0"/>
          </a:p>
        </p:txBody>
      </p:sp>
      <p:sp>
        <p:nvSpPr>
          <p:cNvPr id="2" name="Textfeld 1"/>
          <p:cNvSpPr txBox="1"/>
          <p:nvPr/>
        </p:nvSpPr>
        <p:spPr>
          <a:xfrm>
            <a:off x="1915064" y="29329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/>
          </a:p>
        </p:txBody>
      </p:sp>
      <p:sp>
        <p:nvSpPr>
          <p:cNvPr id="7" name="Titel 2"/>
          <p:cNvSpPr txBox="1">
            <a:spLocks/>
          </p:cNvSpPr>
          <p:nvPr/>
        </p:nvSpPr>
        <p:spPr>
          <a:xfrm>
            <a:off x="3419475" y="4435475"/>
            <a:ext cx="3421063" cy="1684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SzPct val="45000"/>
              <a:buFont typeface="StarSymbol" charset="0"/>
              <a:buNone/>
            </a:pPr>
            <a:endParaRPr lang="de-DE" altLang="de-DE" sz="6600" b="1" i="1" dirty="0">
              <a:solidFill>
                <a:srgbClr val="000000"/>
              </a:solidFill>
              <a:latin typeface="Andalus" charset="0"/>
              <a:ea typeface="Microsoft YaHei" charset="-122"/>
              <a:cs typeface="Mangal" charset="0"/>
            </a:endParaRPr>
          </a:p>
        </p:txBody>
      </p:sp>
      <p:pic>
        <p:nvPicPr>
          <p:cNvPr id="9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10782">
            <a:off x="1659285" y="2558103"/>
            <a:ext cx="1762125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Grafi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85" r="26466"/>
          <a:stretch>
            <a:fillRect/>
          </a:stretch>
        </p:blipFill>
        <p:spPr bwMode="auto">
          <a:xfrm>
            <a:off x="4725988" y="1915689"/>
            <a:ext cx="2114550" cy="368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Grafik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7898">
            <a:off x="7803803" y="3680207"/>
            <a:ext cx="1985963" cy="158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Video 19">
            <a:hlinkClick r:id="" action="ppaction://media"/>
            <a:extLst>
              <a:ext uri="{FF2B5EF4-FFF2-40B4-BE49-F238E27FC236}">
                <a16:creationId xmlns:a16="http://schemas.microsoft.com/office/drawing/2014/main" id="{4D0D91A3-C2BB-4134-BC27-68CFEED6FD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09648" y="6496236"/>
            <a:ext cx="482352" cy="36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912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100"/>
    </mc:Choice>
    <mc:Fallback xmlns="">
      <p:transition spd="slow" advTm="971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08C087EC-B65D-4C99-A52A-F63D51382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b="1" dirty="0">
                <a:solidFill>
                  <a:srgbClr val="84170F"/>
                </a:solidFill>
              </a:rPr>
              <a:t>Warum eigentlich Französisch lernen?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5EBBFC94-D712-433A-B271-9DCE43C452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de-DE" b="1" dirty="0">
              <a:solidFill>
                <a:schemeClr val="accent4">
                  <a:lumMod val="10000"/>
                </a:schemeClr>
              </a:solidFill>
            </a:endParaRPr>
          </a:p>
          <a:p>
            <a:pPr>
              <a:defRPr/>
            </a:pPr>
            <a:endParaRPr lang="de-DE" b="1" dirty="0">
              <a:solidFill>
                <a:schemeClr val="accent4">
                  <a:lumMod val="10000"/>
                </a:schemeClr>
              </a:solidFill>
            </a:endParaRPr>
          </a:p>
          <a:p>
            <a:pPr>
              <a:defRPr/>
            </a:pPr>
            <a:endParaRPr lang="de-DE" b="1" dirty="0">
              <a:solidFill>
                <a:schemeClr val="accent4">
                  <a:lumMod val="10000"/>
                </a:schemeClr>
              </a:solidFill>
            </a:endParaRPr>
          </a:p>
          <a:p>
            <a:pPr>
              <a:defRPr/>
            </a:pPr>
            <a:endParaRPr lang="de-DE" b="1" dirty="0">
              <a:solidFill>
                <a:schemeClr val="accent4">
                  <a:lumMod val="10000"/>
                </a:schemeClr>
              </a:solidFill>
            </a:endParaRPr>
          </a:p>
          <a:p>
            <a:pPr>
              <a:defRPr/>
            </a:pPr>
            <a:endParaRPr lang="de-DE" b="1" dirty="0">
              <a:solidFill>
                <a:schemeClr val="accent4">
                  <a:lumMod val="10000"/>
                </a:schemeClr>
              </a:solidFill>
            </a:endParaRPr>
          </a:p>
          <a:p>
            <a:pPr marL="0" indent="0">
              <a:buNone/>
              <a:defRPr/>
            </a:pPr>
            <a:r>
              <a:rPr lang="de-DE" b="1" dirty="0">
                <a:solidFill>
                  <a:schemeClr val="accent4">
                    <a:lumMod val="10000"/>
                  </a:schemeClr>
                </a:solidFill>
              </a:rPr>
              <a:t>                   Recherchieren wir mal einige Antworten…</a:t>
            </a:r>
          </a:p>
          <a:p>
            <a:endParaRPr lang="de-DE" dirty="0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024" y="918023"/>
            <a:ext cx="154305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064" y="3782632"/>
            <a:ext cx="893762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F1302DD5-35B0-47AB-AF34-E0B0203DE0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072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42"/>
    </mc:Choice>
    <mc:Fallback xmlns="">
      <p:transition spd="slow" advTm="85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08C087EC-B65D-4C99-A52A-F63D51382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b="1" dirty="0">
                <a:solidFill>
                  <a:srgbClr val="84170F"/>
                </a:solidFill>
              </a:rPr>
              <a:t>Vielleicht, weil</a:t>
            </a:r>
            <a:r>
              <a:rPr lang="mr-IN" b="1" dirty="0">
                <a:solidFill>
                  <a:srgbClr val="84170F"/>
                </a:solidFill>
              </a:rPr>
              <a:t>…</a:t>
            </a:r>
            <a:endParaRPr lang="de-DE" b="1" dirty="0">
              <a:solidFill>
                <a:srgbClr val="84170F"/>
              </a:solidFill>
            </a:endParaRP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5EBBFC94-D712-433A-B271-9DCE43C452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r>
              <a:rPr lang="de-DE" sz="2200" dirty="0"/>
              <a:t>es auch einfach Spaß macht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endParaRPr lang="de-DE" sz="2200" dirty="0"/>
          </a:p>
          <a:p>
            <a:pPr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endParaRPr lang="de-DE" sz="2200" dirty="0"/>
          </a:p>
          <a:p>
            <a:pPr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r>
              <a:rPr lang="de-DE" altLang="de-DE" sz="2200" dirty="0"/>
              <a:t>ihr französische Gerichte liebt und sie nachkochen wollt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endParaRPr lang="de-DE" altLang="de-DE" sz="2200" dirty="0"/>
          </a:p>
          <a:p>
            <a:pPr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endParaRPr lang="de-DE" altLang="de-DE" sz="2200" dirty="0"/>
          </a:p>
          <a:p>
            <a:pPr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r>
              <a:rPr lang="de-DE" altLang="de-DE" sz="2200" dirty="0"/>
              <a:t>ihr französischen Stars Fanpost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de-DE" altLang="de-DE" sz="2200" dirty="0"/>
              <a:t>    schreiben wollt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endParaRPr lang="de-DE" altLang="de-DE" sz="2200" dirty="0"/>
          </a:p>
          <a:p>
            <a:pPr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endParaRPr lang="de-DE" altLang="de-DE" sz="2200" dirty="0"/>
          </a:p>
          <a:p>
            <a:pPr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r>
              <a:rPr lang="de-DE" altLang="de-DE" sz="2200" dirty="0"/>
              <a:t>ihr französische Filme und Literatur verstehen wollt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endParaRPr lang="de-DE" altLang="de-DE" sz="2200" dirty="0"/>
          </a:p>
          <a:p>
            <a:pPr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endParaRPr lang="de-DE" altLang="de-DE" sz="2200" dirty="0"/>
          </a:p>
          <a:p>
            <a:pPr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r>
              <a:rPr lang="de-DE" altLang="de-DE" sz="2200" dirty="0"/>
              <a:t>ihr französische Musik genießen möchtet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endParaRPr lang="de-DE" sz="2200" dirty="0"/>
          </a:p>
          <a:p>
            <a:pPr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</a:pPr>
            <a:endParaRPr lang="de-DE" dirty="0"/>
          </a:p>
        </p:txBody>
      </p:sp>
      <p:pic>
        <p:nvPicPr>
          <p:cNvPr id="7" name="Grafik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1944" y="695161"/>
            <a:ext cx="964512" cy="116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rafik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690" y="3589685"/>
            <a:ext cx="1166812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Grafik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94" y="1489426"/>
            <a:ext cx="941130" cy="1139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Grafik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430" y="2621643"/>
            <a:ext cx="1652587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3174887"/>
            <a:ext cx="990600" cy="139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Grafik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462" y="3195729"/>
            <a:ext cx="1033463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Grafik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6230" y="3449525"/>
            <a:ext cx="118110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Grafik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731" y="5086350"/>
            <a:ext cx="1303338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Grafik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3266" y="4872038"/>
            <a:ext cx="1303338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Grafik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6298" y="5058568"/>
            <a:ext cx="1303338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A7F9F896-C1D4-424C-B6CB-29A7C7BA2B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146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070"/>
    </mc:Choice>
    <mc:Fallback xmlns="">
      <p:transition spd="slow" advTm="870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08C087EC-B65D-4C99-A52A-F63D51382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mr-IN" sz="2800" b="1" dirty="0">
                <a:solidFill>
                  <a:srgbClr val="84170F"/>
                </a:solidFill>
              </a:rPr>
              <a:t>…</a:t>
            </a:r>
            <a:r>
              <a:rPr lang="de-DE" sz="2800" b="1" dirty="0">
                <a:solidFill>
                  <a:srgbClr val="84170F"/>
                </a:solidFill>
              </a:rPr>
              <a:t> weil ihr mit Französisch „verstehend“ um die Welt reisen könnt 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5EBBFC94-D712-433A-B271-9DCE43C45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54015"/>
            <a:ext cx="10994136" cy="5322948"/>
          </a:xfrm>
        </p:spPr>
        <p:txBody>
          <a:bodyPr>
            <a:normAutofit/>
          </a:bodyPr>
          <a:lstStyle/>
          <a:p>
            <a:pPr marL="0" indent="0">
              <a:spcBef>
                <a:spcPts val="700"/>
              </a:spcBef>
              <a:spcAft>
                <a:spcPts val="1413"/>
              </a:spcAft>
              <a:buNone/>
            </a:pPr>
            <a:endParaRPr lang="de-DE" altLang="de-DE" sz="2400" kern="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de-DE" altLang="de-DE" sz="2400" kern="0" dirty="0">
                <a:solidFill>
                  <a:srgbClr val="000000"/>
                </a:solidFill>
              </a:rPr>
              <a:t>Frankreich</a:t>
            </a:r>
            <a:r>
              <a:rPr lang="de-DE" altLang="de-DE" sz="2400" b="1" kern="0" dirty="0">
                <a:solidFill>
                  <a:srgbClr val="000000"/>
                </a:solidFill>
              </a:rPr>
              <a:t> </a:t>
            </a:r>
            <a:r>
              <a:rPr lang="de-DE" altLang="de-DE" sz="2400" kern="0" dirty="0">
                <a:solidFill>
                  <a:srgbClr val="000000"/>
                </a:solidFill>
              </a:rPr>
              <a:t>ist das 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de-DE" altLang="de-DE" sz="2400" b="1" kern="0" dirty="0">
                <a:solidFill>
                  <a:srgbClr val="000000"/>
                </a:solidFill>
              </a:rPr>
              <a:t>   von ausländischen Touristen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de-DE" altLang="de-DE" sz="2400" b="1" kern="0" dirty="0">
                <a:solidFill>
                  <a:srgbClr val="000000"/>
                </a:solidFill>
              </a:rPr>
              <a:t>   meistbesuchte Land der Welt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endParaRPr lang="de-DE" altLang="de-DE" sz="2400" b="1" kern="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ts val="100"/>
              </a:spcBef>
            </a:pPr>
            <a:r>
              <a:rPr lang="de-DE" altLang="de-DE" sz="2400" kern="0" dirty="0">
                <a:solidFill>
                  <a:srgbClr val="000000"/>
                </a:solidFill>
              </a:rPr>
              <a:t>12 Millionen Deutsche 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de-DE" altLang="de-DE" sz="2400" kern="0" dirty="0">
                <a:solidFill>
                  <a:srgbClr val="000000"/>
                </a:solidFill>
              </a:rPr>
              <a:t>   pro Jahr machen hier Urlaub.</a:t>
            </a:r>
          </a:p>
          <a:p>
            <a:pPr marL="0" indent="0">
              <a:spcBef>
                <a:spcPts val="700"/>
              </a:spcBef>
              <a:spcAft>
                <a:spcPts val="1413"/>
              </a:spcAft>
              <a:buNone/>
            </a:pPr>
            <a:endParaRPr lang="de-DE" altLang="de-DE" sz="2200" dirty="0">
              <a:ea typeface="Microsoft YaHei" charset="-122"/>
              <a:cs typeface="Mangal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</p:txBody>
      </p:sp>
      <p:pic>
        <p:nvPicPr>
          <p:cNvPr id="6" name="Picture 34" descr="wel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56048" y="936881"/>
            <a:ext cx="6876288" cy="515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C3C16636-378E-46DD-A5AD-1DBF5C9968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80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772"/>
    </mc:Choice>
    <mc:Fallback xmlns="">
      <p:transition spd="slow" advTm="507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08C087EC-B65D-4C99-A52A-F63D51382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mr-IN" b="1" dirty="0">
                <a:solidFill>
                  <a:srgbClr val="84170F"/>
                </a:solidFill>
              </a:rPr>
              <a:t>…</a:t>
            </a:r>
            <a:r>
              <a:rPr lang="de-DE" b="1" dirty="0">
                <a:solidFill>
                  <a:srgbClr val="84170F"/>
                </a:solidFill>
              </a:rPr>
              <a:t> vielleicht aber auch, weil</a:t>
            </a:r>
            <a:r>
              <a:rPr lang="mr-IN" b="1" dirty="0">
                <a:solidFill>
                  <a:srgbClr val="84170F"/>
                </a:solidFill>
              </a:rPr>
              <a:t>…</a:t>
            </a:r>
            <a:r>
              <a:rPr lang="de-DE" b="1" dirty="0">
                <a:solidFill>
                  <a:srgbClr val="84170F"/>
                </a:solidFill>
              </a:rPr>
              <a:t> 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1276709" y="131121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sp>
        <p:nvSpPr>
          <p:cNvPr id="6" name="Inhaltsplatzhalter 4">
            <a:extLst>
              <a:ext uri="{FF2B5EF4-FFF2-40B4-BE49-F238E27FC236}">
                <a16:creationId xmlns:a16="http://schemas.microsoft.com/office/drawing/2014/main" id="{5EBBFC94-D712-433A-B271-9DCE43C4521F}"/>
              </a:ext>
            </a:extLst>
          </p:cNvPr>
          <p:cNvSpPr txBox="1">
            <a:spLocks/>
          </p:cNvSpPr>
          <p:nvPr/>
        </p:nvSpPr>
        <p:spPr>
          <a:xfrm>
            <a:off x="838200" y="854015"/>
            <a:ext cx="10515600" cy="53229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700"/>
              </a:spcBef>
              <a:spcAft>
                <a:spcPts val="1413"/>
              </a:spcAft>
              <a:buClr>
                <a:schemeClr val="tx1"/>
              </a:buClr>
              <a:buSzPct val="100000"/>
              <a:buFont typeface="Arial" charset="0"/>
              <a:buChar char="•"/>
            </a:pPr>
            <a:endParaRPr lang="de-DE" dirty="0"/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261938" indent="-261938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rgbClr val="000000"/>
              </a:buClr>
              <a:buFontTx/>
              <a:buChar char="•"/>
              <a:defRPr/>
            </a:pPr>
            <a:r>
              <a:rPr lang="de-DE" altLang="de-DE" dirty="0"/>
              <a:t>Französisch nach Englisch die </a:t>
            </a:r>
            <a:r>
              <a:rPr lang="de-DE" altLang="de-DE" b="1" dirty="0"/>
              <a:t>meistgelernte Fremdsprache in Europa </a:t>
            </a:r>
            <a:r>
              <a:rPr lang="de-DE" altLang="de-DE" dirty="0"/>
              <a:t>ist</a:t>
            </a:r>
          </a:p>
          <a:p>
            <a:pPr marL="261938" indent="-261938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rgbClr val="000000"/>
              </a:buClr>
              <a:buFontTx/>
              <a:buChar char="•"/>
              <a:defRPr/>
            </a:pPr>
            <a:r>
              <a:rPr lang="de-DE" altLang="de-DE" dirty="0"/>
              <a:t>Französisch in nahezu allen internationalen Organisationen </a:t>
            </a:r>
            <a:r>
              <a:rPr lang="de-DE" altLang="de-DE" b="1" dirty="0"/>
              <a:t>Amts- und Arbeitssprache</a:t>
            </a:r>
            <a:r>
              <a:rPr lang="de-DE" altLang="de-DE" dirty="0"/>
              <a:t> wie in der UNO, UNESCO oder auch im Olympischen Komitee ist . </a:t>
            </a:r>
          </a:p>
          <a:p>
            <a:pPr marL="261938" indent="-261938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rgbClr val="000000"/>
              </a:buClr>
              <a:buFontTx/>
              <a:buChar char="•"/>
              <a:defRPr/>
            </a:pPr>
            <a:r>
              <a:rPr lang="de-DE" altLang="de-DE" dirty="0"/>
              <a:t>Man mit Französischkenntnissen andere romanische Sprachen wie Spanisch, Italienisch oder Portugiesisch leichter lernt </a:t>
            </a:r>
            <a:r>
              <a:rPr lang="de-DE" altLang="de-DE" b="1" dirty="0"/>
              <a:t>(Brückensprache).</a:t>
            </a:r>
          </a:p>
          <a:p>
            <a:pPr marL="261938" indent="-261938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rgbClr val="000000"/>
              </a:buClr>
              <a:buFontTx/>
              <a:buChar char="•"/>
              <a:defRPr/>
            </a:pPr>
            <a:r>
              <a:rPr lang="de-DE" altLang="de-DE" dirty="0"/>
              <a:t>Man mit Französisch eine wichtige </a:t>
            </a:r>
            <a:r>
              <a:rPr lang="de-DE" altLang="de-DE" b="1" dirty="0"/>
              <a:t>Zusatzqualifikation</a:t>
            </a:r>
            <a:r>
              <a:rPr lang="de-DE" altLang="de-DE" dirty="0"/>
              <a:t> für viele Berufe erwirbt.</a:t>
            </a:r>
          </a:p>
          <a:p>
            <a:pPr marL="261938" indent="-261938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rgbClr val="000000"/>
              </a:buClr>
              <a:buFontTx/>
              <a:buChar char="•"/>
              <a:defRPr/>
            </a:pPr>
            <a:r>
              <a:rPr lang="de-DE" altLang="de-DE" dirty="0"/>
              <a:t>Frankreich und Deutschland eine </a:t>
            </a:r>
            <a:r>
              <a:rPr lang="de-DE" altLang="de-DE" b="1" dirty="0"/>
              <a:t>gemeinsame Geschichte </a:t>
            </a:r>
            <a:r>
              <a:rPr lang="de-DE" altLang="de-DE" dirty="0"/>
              <a:t>haben, durch die letztendlich zahlreiche Bündnisse entstanden sind und gepflegt werden (Kooperationen / Partnerschaften in Politik / Wirtschaft und Kultur).</a:t>
            </a:r>
          </a:p>
          <a:p>
            <a:pPr marL="261938" indent="-261938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rgbClr val="000000"/>
              </a:buClr>
              <a:buFontTx/>
              <a:buChar char="•"/>
              <a:defRPr/>
            </a:pPr>
            <a:r>
              <a:rPr lang="de-DE" altLang="de-DE" dirty="0"/>
              <a:t>Frankreich Deutschlands direkter Nachbar und </a:t>
            </a:r>
            <a:r>
              <a:rPr lang="de-DE" altLang="de-DE" b="1" dirty="0"/>
              <a:t>wichtigster Handelspartner </a:t>
            </a:r>
            <a:r>
              <a:rPr lang="de-DE" altLang="de-DE" dirty="0"/>
              <a:t>ist.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47A8E402-7958-47F5-976E-7BC869321B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36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848"/>
    </mc:Choice>
    <mc:Fallback xmlns="">
      <p:transition spd="slow" advTm="1158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08C087EC-B65D-4C99-A52A-F63D51382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b="1" dirty="0">
                <a:solidFill>
                  <a:srgbClr val="84170F"/>
                </a:solidFill>
              </a:rPr>
              <a:t>Wann Französisch am HUMA?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5EBBFC94-D712-433A-B271-9DCE43C452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de-DE" u="sng" dirty="0">
                <a:solidFill>
                  <a:schemeClr val="accent4">
                    <a:lumMod val="10000"/>
                  </a:schemeClr>
                </a:solidFill>
              </a:rPr>
              <a:t>Ab Klasse 7: </a:t>
            </a:r>
          </a:p>
          <a:p>
            <a:pPr lvl="1">
              <a:defRPr/>
            </a:pPr>
            <a:r>
              <a:rPr lang="de-DE" dirty="0">
                <a:solidFill>
                  <a:schemeClr val="accent4">
                    <a:lumMod val="10000"/>
                  </a:schemeClr>
                </a:solidFill>
              </a:rPr>
              <a:t>am ergiebigsten (Abschluss des Grundkurses nach 4 Jahren)</a:t>
            </a:r>
          </a:p>
          <a:p>
            <a:pPr>
              <a:defRPr/>
            </a:pPr>
            <a:endParaRPr lang="de-DE" dirty="0">
              <a:solidFill>
                <a:schemeClr val="accent4">
                  <a:lumMod val="10000"/>
                </a:schemeClr>
              </a:solidFill>
            </a:endParaRPr>
          </a:p>
          <a:p>
            <a:pPr>
              <a:defRPr/>
            </a:pPr>
            <a:r>
              <a:rPr lang="de-DE" u="sng" dirty="0">
                <a:solidFill>
                  <a:schemeClr val="accent4">
                    <a:lumMod val="10000"/>
                  </a:schemeClr>
                </a:solidFill>
              </a:rPr>
              <a:t>Ab Klasse 9: </a:t>
            </a:r>
          </a:p>
          <a:p>
            <a:pPr lvl="1">
              <a:defRPr/>
            </a:pPr>
            <a:r>
              <a:rPr lang="de-DE" dirty="0">
                <a:solidFill>
                  <a:schemeClr val="accent4">
                    <a:lumMod val="10000"/>
                  </a:schemeClr>
                </a:solidFill>
              </a:rPr>
              <a:t>Differenzierungskurs ( 2 Jahre, durchaus effektiv!, danach gemeinsamer Unterricht mit F7)</a:t>
            </a:r>
          </a:p>
          <a:p>
            <a:pPr>
              <a:defRPr/>
            </a:pPr>
            <a:endParaRPr lang="de-DE" dirty="0">
              <a:solidFill>
                <a:schemeClr val="accent4">
                  <a:lumMod val="10000"/>
                </a:schemeClr>
              </a:solidFill>
            </a:endParaRPr>
          </a:p>
          <a:p>
            <a:pPr>
              <a:defRPr/>
            </a:pPr>
            <a:r>
              <a:rPr lang="de-DE" u="sng" dirty="0">
                <a:solidFill>
                  <a:schemeClr val="accent4">
                    <a:lumMod val="10000"/>
                  </a:schemeClr>
                </a:solidFill>
              </a:rPr>
              <a:t>Ab Klasse 11: </a:t>
            </a:r>
          </a:p>
          <a:p>
            <a:pPr lvl="1">
              <a:defRPr/>
            </a:pPr>
            <a:r>
              <a:rPr lang="de-DE" dirty="0">
                <a:solidFill>
                  <a:schemeClr val="accent4">
                    <a:lumMod val="10000"/>
                  </a:schemeClr>
                </a:solidFill>
              </a:rPr>
              <a:t>(durchaus effektiv, Grundkurs)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288" y="4441115"/>
            <a:ext cx="1152525" cy="100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73DF380D-46C7-48F5-92E7-B86B1E0AA0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01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733"/>
    </mc:Choice>
    <mc:Fallback xmlns="">
      <p:transition spd="slow" advTm="867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08C087EC-B65D-4C99-A52A-F63D51382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b="1" dirty="0">
                <a:solidFill>
                  <a:srgbClr val="84170F"/>
                </a:solidFill>
              </a:rPr>
              <a:t>Verlauf Klasse 7 bis 13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5EBBFC94-D712-433A-B271-9DCE43C452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tabLst>
                <a:tab pos="2173288" algn="l"/>
              </a:tabLst>
              <a:defRPr/>
            </a:pPr>
            <a:r>
              <a:rPr lang="de-DE" b="1" dirty="0">
                <a:solidFill>
                  <a:schemeClr val="accent4">
                    <a:lumMod val="10000"/>
                  </a:schemeClr>
                </a:solidFill>
              </a:rPr>
              <a:t>Stufe 7-10:  	</a:t>
            </a:r>
            <a:r>
              <a:rPr lang="de-DE" dirty="0">
                <a:solidFill>
                  <a:schemeClr val="accent4">
                    <a:lumMod val="10000"/>
                  </a:schemeClr>
                </a:solidFill>
              </a:rPr>
              <a:t>Lehrbuch „</a:t>
            </a:r>
            <a:r>
              <a:rPr lang="de-DE" dirty="0" err="1">
                <a:solidFill>
                  <a:schemeClr val="accent4">
                    <a:lumMod val="10000"/>
                  </a:schemeClr>
                </a:solidFill>
              </a:rPr>
              <a:t>Découvertes</a:t>
            </a:r>
            <a:r>
              <a:rPr lang="de-DE" dirty="0">
                <a:solidFill>
                  <a:schemeClr val="accent4">
                    <a:lumMod val="10000"/>
                  </a:schemeClr>
                </a:solidFill>
              </a:rPr>
              <a:t>“ (Klett)</a:t>
            </a:r>
          </a:p>
          <a:p>
            <a:pPr>
              <a:tabLst>
                <a:tab pos="2173288" algn="l"/>
              </a:tabLst>
              <a:defRPr/>
            </a:pPr>
            <a:endParaRPr lang="de-DE" dirty="0">
              <a:solidFill>
                <a:schemeClr val="accent4">
                  <a:lumMod val="10000"/>
                </a:schemeClr>
              </a:solidFill>
            </a:endParaRPr>
          </a:p>
          <a:p>
            <a:pPr>
              <a:tabLst>
                <a:tab pos="2173288" algn="l"/>
              </a:tabLst>
              <a:defRPr/>
            </a:pPr>
            <a:r>
              <a:rPr lang="de-DE" b="1" dirty="0">
                <a:solidFill>
                  <a:schemeClr val="accent4">
                    <a:lumMod val="10000"/>
                  </a:schemeClr>
                </a:solidFill>
              </a:rPr>
              <a:t>Stufe 11: </a:t>
            </a:r>
            <a:r>
              <a:rPr lang="de-DE" dirty="0">
                <a:solidFill>
                  <a:schemeClr val="accent4">
                    <a:lumMod val="10000"/>
                  </a:schemeClr>
                </a:solidFill>
              </a:rPr>
              <a:t>	Einführung in die Oberstufe</a:t>
            </a:r>
          </a:p>
          <a:p>
            <a:pPr>
              <a:tabLst>
                <a:tab pos="2173288" algn="l"/>
              </a:tabLst>
              <a:defRPr/>
            </a:pPr>
            <a:endParaRPr lang="de-DE" dirty="0">
              <a:solidFill>
                <a:schemeClr val="accent4">
                  <a:lumMod val="10000"/>
                </a:schemeClr>
              </a:solidFill>
            </a:endParaRPr>
          </a:p>
          <a:p>
            <a:pPr>
              <a:tabLst>
                <a:tab pos="2173288" algn="l"/>
              </a:tabLst>
              <a:defRPr/>
            </a:pPr>
            <a:r>
              <a:rPr lang="de-DE" b="1" dirty="0">
                <a:solidFill>
                  <a:schemeClr val="accent4">
                    <a:lumMod val="10000"/>
                  </a:schemeClr>
                </a:solidFill>
              </a:rPr>
              <a:t>Stufe 12/13: </a:t>
            </a:r>
            <a:r>
              <a:rPr lang="de-DE" dirty="0">
                <a:solidFill>
                  <a:schemeClr val="accent4">
                    <a:lumMod val="10000"/>
                  </a:schemeClr>
                </a:solidFill>
              </a:rPr>
              <a:t>	kurze und längere Sach- und literarische Texte: z.B.  		Sartre: „</a:t>
            </a:r>
            <a:r>
              <a:rPr lang="de-DE" dirty="0" err="1">
                <a:solidFill>
                  <a:schemeClr val="accent4">
                    <a:lumMod val="10000"/>
                  </a:schemeClr>
                </a:solidFill>
              </a:rPr>
              <a:t>Huis</a:t>
            </a:r>
            <a:r>
              <a:rPr lang="de-DE" dirty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4">
                    <a:lumMod val="10000"/>
                  </a:schemeClr>
                </a:solidFill>
              </a:rPr>
              <a:t>clos</a:t>
            </a:r>
            <a:r>
              <a:rPr lang="de-DE" dirty="0">
                <a:solidFill>
                  <a:schemeClr val="accent4">
                    <a:lumMod val="10000"/>
                  </a:schemeClr>
                </a:solidFill>
              </a:rPr>
              <a:t>“, </a:t>
            </a:r>
          </a:p>
          <a:p>
            <a:pPr marL="0" indent="0">
              <a:buNone/>
              <a:tabLst>
                <a:tab pos="2173288" algn="l"/>
              </a:tabLst>
              <a:defRPr/>
            </a:pPr>
            <a:r>
              <a:rPr lang="de-DE" dirty="0">
                <a:solidFill>
                  <a:schemeClr val="accent4">
                    <a:lumMod val="10000"/>
                  </a:schemeClr>
                </a:solidFill>
              </a:rPr>
              <a:t>	Chansons: z.B. Paris et </a:t>
            </a:r>
            <a:r>
              <a:rPr lang="de-DE" dirty="0" err="1">
                <a:solidFill>
                  <a:schemeClr val="accent4">
                    <a:lumMod val="10000"/>
                  </a:schemeClr>
                </a:solidFill>
              </a:rPr>
              <a:t>ses</a:t>
            </a:r>
            <a:r>
              <a:rPr lang="de-DE" dirty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4">
                    <a:lumMod val="10000"/>
                  </a:schemeClr>
                </a:solidFill>
              </a:rPr>
              <a:t>chansons</a:t>
            </a:r>
            <a:r>
              <a:rPr lang="de-DE" dirty="0">
                <a:solidFill>
                  <a:schemeClr val="accent4">
                    <a:lumMod val="10000"/>
                  </a:schemeClr>
                </a:solidFill>
              </a:rPr>
              <a:t>…</a:t>
            </a:r>
          </a:p>
          <a:p>
            <a:pPr marL="0" indent="0">
              <a:buNone/>
              <a:tabLst>
                <a:tab pos="2173288" algn="l"/>
              </a:tabLst>
              <a:defRPr/>
            </a:pPr>
            <a:r>
              <a:rPr lang="de-DE" dirty="0">
                <a:solidFill>
                  <a:schemeClr val="accent4">
                    <a:lumMod val="10000"/>
                  </a:schemeClr>
                </a:solidFill>
              </a:rPr>
              <a:t>	Filme: z.B. Paris, je </a:t>
            </a:r>
            <a:r>
              <a:rPr lang="de-DE" dirty="0" err="1">
                <a:solidFill>
                  <a:schemeClr val="accent4">
                    <a:lumMod val="10000"/>
                  </a:schemeClr>
                </a:solidFill>
              </a:rPr>
              <a:t>t’aime</a:t>
            </a:r>
            <a:r>
              <a:rPr lang="de-DE" dirty="0">
                <a:solidFill>
                  <a:schemeClr val="accent4">
                    <a:lumMod val="10000"/>
                  </a:schemeClr>
                </a:solidFill>
              </a:rPr>
              <a:t>,…  </a:t>
            </a:r>
          </a:p>
          <a:p>
            <a:pPr marL="0" indent="0">
              <a:buNone/>
              <a:tabLst>
                <a:tab pos="2173288" algn="l"/>
              </a:tabLst>
              <a:defRPr/>
            </a:pPr>
            <a:r>
              <a:rPr lang="de-DE" dirty="0">
                <a:solidFill>
                  <a:schemeClr val="accent4">
                    <a:lumMod val="10000"/>
                  </a:schemeClr>
                </a:solidFill>
              </a:rPr>
              <a:t>	Diskussion aktueller Probleme, Zeitgeschehnisse: 		Vorstadt-Problematik, Politik, Deutsch-Französische 		Freundschaft, Paris…</a:t>
            </a:r>
          </a:p>
          <a:p>
            <a:pPr>
              <a:tabLst>
                <a:tab pos="2173288" algn="l"/>
              </a:tabLst>
              <a:defRPr/>
            </a:pPr>
            <a:endParaRPr lang="de-DE" dirty="0">
              <a:solidFill>
                <a:schemeClr val="accent4">
                  <a:lumMod val="10000"/>
                </a:schemeClr>
              </a:solidFill>
            </a:endParaRPr>
          </a:p>
          <a:p>
            <a:pPr>
              <a:tabLst>
                <a:tab pos="2173288" algn="l"/>
              </a:tabLst>
              <a:defRPr/>
            </a:pPr>
            <a:r>
              <a:rPr lang="de-DE" b="1" dirty="0">
                <a:solidFill>
                  <a:schemeClr val="accent4">
                    <a:lumMod val="10000"/>
                  </a:schemeClr>
                </a:solidFill>
              </a:rPr>
              <a:t>Abschluss:</a:t>
            </a:r>
            <a:r>
              <a:rPr lang="de-DE" dirty="0">
                <a:solidFill>
                  <a:schemeClr val="accent4">
                    <a:lumMod val="10000"/>
                  </a:schemeClr>
                </a:solidFill>
              </a:rPr>
              <a:t> 	Abiturprüfung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B1D5AE84-988F-40B8-ADF9-4D74FA6D86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10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105"/>
    </mc:Choice>
    <mc:Fallback xmlns="">
      <p:transition spd="slow" advTm="1191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08C087EC-B65D-4C99-A52A-F63D51382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b="1" dirty="0">
                <a:solidFill>
                  <a:srgbClr val="84170F"/>
                </a:solidFill>
              </a:rPr>
              <a:t>Stundentafel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5EBBFC94-D712-433A-B271-9DCE43C452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tabLst>
                <a:tab pos="2036763" algn="l"/>
              </a:tabLst>
              <a:defRPr/>
            </a:pPr>
            <a:r>
              <a:rPr lang="de-DE" dirty="0">
                <a:solidFill>
                  <a:schemeClr val="accent4">
                    <a:lumMod val="10000"/>
                  </a:schemeClr>
                </a:solidFill>
              </a:rPr>
              <a:t>Klasse 7/8: 	4 Std./Woche </a:t>
            </a:r>
          </a:p>
          <a:p>
            <a:pPr marL="0" indent="0">
              <a:buNone/>
              <a:tabLst>
                <a:tab pos="2036763" algn="l"/>
              </a:tabLst>
              <a:defRPr/>
            </a:pPr>
            <a:r>
              <a:rPr lang="de-DE" dirty="0">
                <a:solidFill>
                  <a:schemeClr val="accent4">
                    <a:lumMod val="10000"/>
                  </a:schemeClr>
                </a:solidFill>
              </a:rPr>
              <a:t>	6 Klassenarbeiten</a:t>
            </a:r>
          </a:p>
          <a:p>
            <a:pPr>
              <a:tabLst>
                <a:tab pos="2036763" algn="l"/>
              </a:tabLst>
              <a:defRPr/>
            </a:pPr>
            <a:endParaRPr lang="de-DE" dirty="0">
              <a:solidFill>
                <a:schemeClr val="accent4">
                  <a:lumMod val="10000"/>
                </a:schemeClr>
              </a:solidFill>
            </a:endParaRPr>
          </a:p>
          <a:p>
            <a:pPr>
              <a:tabLst>
                <a:tab pos="2036763" algn="l"/>
              </a:tabLst>
              <a:defRPr/>
            </a:pPr>
            <a:r>
              <a:rPr lang="de-DE" dirty="0">
                <a:solidFill>
                  <a:schemeClr val="accent4">
                    <a:lumMod val="10000"/>
                  </a:schemeClr>
                </a:solidFill>
              </a:rPr>
              <a:t>Klasse 9: 	4 Std./Woche</a:t>
            </a:r>
          </a:p>
          <a:p>
            <a:pPr marL="0" indent="0">
              <a:buNone/>
              <a:tabLst>
                <a:tab pos="2036763" algn="l"/>
              </a:tabLst>
              <a:defRPr/>
            </a:pPr>
            <a:r>
              <a:rPr lang="de-DE" dirty="0">
                <a:solidFill>
                  <a:schemeClr val="accent4">
                    <a:lumMod val="10000"/>
                  </a:schemeClr>
                </a:solidFill>
              </a:rPr>
              <a:t>	5 Klassenarbeiten</a:t>
            </a:r>
          </a:p>
          <a:p>
            <a:pPr>
              <a:tabLst>
                <a:tab pos="2036763" algn="l"/>
              </a:tabLst>
              <a:defRPr/>
            </a:pPr>
            <a:endParaRPr lang="de-DE" dirty="0">
              <a:solidFill>
                <a:schemeClr val="accent4">
                  <a:lumMod val="10000"/>
                </a:schemeClr>
              </a:solidFill>
            </a:endParaRPr>
          </a:p>
          <a:p>
            <a:pPr>
              <a:tabLst>
                <a:tab pos="2036763" algn="l"/>
              </a:tabLst>
              <a:defRPr/>
            </a:pPr>
            <a:r>
              <a:rPr lang="de-DE" dirty="0">
                <a:solidFill>
                  <a:schemeClr val="accent4">
                    <a:lumMod val="10000"/>
                  </a:schemeClr>
                </a:solidFill>
              </a:rPr>
              <a:t>Klasse 10: 	3 Std./Woche </a:t>
            </a:r>
          </a:p>
          <a:p>
            <a:pPr marL="0" indent="0">
              <a:buNone/>
              <a:tabLst>
                <a:tab pos="2036763" algn="l"/>
              </a:tabLst>
              <a:defRPr/>
            </a:pPr>
            <a:r>
              <a:rPr lang="de-DE" dirty="0">
                <a:solidFill>
                  <a:schemeClr val="accent4">
                    <a:lumMod val="10000"/>
                  </a:schemeClr>
                </a:solidFill>
              </a:rPr>
              <a:t>	4 Klassenarbeiten </a:t>
            </a:r>
          </a:p>
          <a:p>
            <a:pPr marL="0" indent="0">
              <a:buNone/>
              <a:tabLst>
                <a:tab pos="2036763" algn="l"/>
              </a:tabLst>
              <a:defRPr/>
            </a:pPr>
            <a:r>
              <a:rPr lang="de-DE" dirty="0">
                <a:solidFill>
                  <a:schemeClr val="accent4">
                    <a:lumMod val="10000"/>
                  </a:schemeClr>
                </a:solidFill>
              </a:rPr>
              <a:t>	1 mündliche Prüfung</a:t>
            </a:r>
          </a:p>
          <a:p>
            <a:pPr marL="0" indent="0">
              <a:buNone/>
              <a:tabLst>
                <a:tab pos="2036763" algn="l"/>
              </a:tabLst>
              <a:defRPr/>
            </a:pPr>
            <a:r>
              <a:rPr lang="de-DE" dirty="0">
                <a:solidFill>
                  <a:schemeClr val="accent4">
                    <a:lumMod val="10000"/>
                  </a:schemeClr>
                </a:solidFill>
              </a:rPr>
              <a:t>		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</p:txBody>
      </p:sp>
      <p:sp>
        <p:nvSpPr>
          <p:cNvPr id="2" name="Textfeld 1"/>
          <p:cNvSpPr txBox="1"/>
          <p:nvPr/>
        </p:nvSpPr>
        <p:spPr>
          <a:xfrm>
            <a:off x="1915064" y="29329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A2FD45B-9A94-4CEE-8A55-345A76D8DE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09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947"/>
    </mc:Choice>
    <mc:Fallback xmlns="">
      <p:transition spd="slow" advTm="679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08C087EC-B65D-4C99-A52A-F63D51382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b="1" dirty="0">
                <a:solidFill>
                  <a:srgbClr val="84170F"/>
                </a:solidFill>
              </a:rPr>
              <a:t>Was wird gemacht?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5EBBFC94-D712-433A-B271-9DCE43C45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54015"/>
            <a:ext cx="10664952" cy="5322948"/>
          </a:xfrm>
        </p:spPr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de-DE" b="1" dirty="0">
                <a:solidFill>
                  <a:schemeClr val="accent4">
                    <a:lumMod val="10000"/>
                  </a:schemeClr>
                </a:solidFill>
              </a:rPr>
              <a:t>Hörverstehen</a:t>
            </a:r>
            <a:r>
              <a:rPr lang="de-DE" dirty="0">
                <a:solidFill>
                  <a:schemeClr val="accent4">
                    <a:lumMod val="10000"/>
                  </a:schemeClr>
                </a:solidFill>
              </a:rPr>
              <a:t> (von authentischen Sprechern über CD, Chansons, </a:t>
            </a:r>
          </a:p>
          <a:p>
            <a:pPr marL="0" indent="0">
              <a:buNone/>
              <a:defRPr/>
            </a:pPr>
            <a:r>
              <a:rPr lang="de-DE" dirty="0">
                <a:solidFill>
                  <a:schemeClr val="accent4">
                    <a:lumMod val="10000"/>
                  </a:schemeClr>
                </a:solidFill>
              </a:rPr>
              <a:t>   Filme, Unterrichtssprache Franz.)</a:t>
            </a:r>
          </a:p>
          <a:p>
            <a:pPr>
              <a:defRPr/>
            </a:pPr>
            <a:endParaRPr lang="de-DE" dirty="0">
              <a:solidFill>
                <a:schemeClr val="accent4">
                  <a:lumMod val="10000"/>
                </a:schemeClr>
              </a:solidFill>
            </a:endParaRPr>
          </a:p>
          <a:p>
            <a:pPr>
              <a:defRPr/>
            </a:pPr>
            <a:r>
              <a:rPr lang="de-DE" b="1" dirty="0">
                <a:solidFill>
                  <a:schemeClr val="accent4">
                    <a:lumMod val="10000"/>
                  </a:schemeClr>
                </a:solidFill>
              </a:rPr>
              <a:t>Sprechen</a:t>
            </a:r>
            <a:r>
              <a:rPr lang="de-DE" dirty="0">
                <a:solidFill>
                  <a:schemeClr val="accent4">
                    <a:lumMod val="10000"/>
                  </a:schemeClr>
                </a:solidFill>
              </a:rPr>
              <a:t> (bedarf besonderer Übung, Unterrichtssprache auf Französisch, Rollenspiele, …)</a:t>
            </a:r>
          </a:p>
          <a:p>
            <a:pPr>
              <a:defRPr/>
            </a:pPr>
            <a:endParaRPr lang="de-DE" dirty="0">
              <a:solidFill>
                <a:schemeClr val="accent4">
                  <a:lumMod val="10000"/>
                </a:schemeClr>
              </a:solidFill>
            </a:endParaRPr>
          </a:p>
          <a:p>
            <a:pPr>
              <a:defRPr/>
            </a:pPr>
            <a:r>
              <a:rPr lang="de-DE" u="sng" dirty="0">
                <a:solidFill>
                  <a:schemeClr val="accent4">
                    <a:lumMod val="10000"/>
                  </a:schemeClr>
                </a:solidFill>
              </a:rPr>
              <a:t>Lebende Sprache: </a:t>
            </a:r>
            <a:r>
              <a:rPr lang="de-DE" dirty="0">
                <a:solidFill>
                  <a:schemeClr val="accent4">
                    <a:lumMod val="10000"/>
                  </a:schemeClr>
                </a:solidFill>
              </a:rPr>
              <a:t>Ziel, einen möglichst hohen Anteil an Sprachumsatz der </a:t>
            </a:r>
            <a:r>
              <a:rPr lang="de-DE" dirty="0" err="1">
                <a:solidFill>
                  <a:schemeClr val="accent4">
                    <a:lumMod val="10000"/>
                  </a:schemeClr>
                </a:solidFill>
              </a:rPr>
              <a:t>SuS</a:t>
            </a:r>
            <a:r>
              <a:rPr lang="de-DE" dirty="0">
                <a:solidFill>
                  <a:schemeClr val="accent4">
                    <a:lumMod val="10000"/>
                  </a:schemeClr>
                </a:solidFill>
              </a:rPr>
              <a:t> zu ermöglichen (durch o.a. Methoden). </a:t>
            </a:r>
          </a:p>
          <a:p>
            <a:pPr>
              <a:defRPr/>
            </a:pPr>
            <a:endParaRPr lang="de-DE" dirty="0">
              <a:solidFill>
                <a:schemeClr val="accent4">
                  <a:lumMod val="10000"/>
                </a:schemeClr>
              </a:solidFill>
            </a:endParaRPr>
          </a:p>
          <a:p>
            <a:pPr>
              <a:defRPr/>
            </a:pPr>
            <a:r>
              <a:rPr lang="de-DE" dirty="0">
                <a:solidFill>
                  <a:schemeClr val="accent4">
                    <a:lumMod val="10000"/>
                  </a:schemeClr>
                </a:solidFill>
              </a:rPr>
              <a:t>Mündlichkeit macht einen großen Anteil Gesamtnote aus.</a:t>
            </a:r>
          </a:p>
          <a:p>
            <a:pPr>
              <a:defRPr/>
            </a:pPr>
            <a:endParaRPr lang="de-DE" dirty="0">
              <a:solidFill>
                <a:schemeClr val="accent4">
                  <a:lumMod val="10000"/>
                </a:schemeClr>
              </a:solidFill>
            </a:endParaRPr>
          </a:p>
          <a:p>
            <a:pPr>
              <a:defRPr/>
            </a:pPr>
            <a:r>
              <a:rPr lang="de-DE" b="1" dirty="0">
                <a:solidFill>
                  <a:schemeClr val="accent4">
                    <a:lumMod val="10000"/>
                  </a:schemeClr>
                </a:solidFill>
              </a:rPr>
              <a:t>Lesen</a:t>
            </a:r>
            <a:r>
              <a:rPr lang="de-DE" dirty="0">
                <a:solidFill>
                  <a:schemeClr val="accent4">
                    <a:lumMod val="10000"/>
                  </a:schemeClr>
                </a:solidFill>
              </a:rPr>
              <a:t> (vorwiegend Lehrbuchtexte, aktuelle Zeitungen, Internet…)</a:t>
            </a:r>
          </a:p>
          <a:p>
            <a:pPr>
              <a:defRPr/>
            </a:pPr>
            <a:endParaRPr lang="de-DE" dirty="0">
              <a:solidFill>
                <a:schemeClr val="accent4">
                  <a:lumMod val="10000"/>
                </a:schemeClr>
              </a:solidFill>
            </a:endParaRPr>
          </a:p>
          <a:p>
            <a:pPr>
              <a:defRPr/>
            </a:pPr>
            <a:r>
              <a:rPr lang="de-DE" b="1" dirty="0">
                <a:solidFill>
                  <a:schemeClr val="accent4">
                    <a:lumMod val="10000"/>
                  </a:schemeClr>
                </a:solidFill>
              </a:rPr>
              <a:t>Schreiben</a:t>
            </a:r>
            <a:r>
              <a:rPr lang="de-DE" dirty="0">
                <a:solidFill>
                  <a:schemeClr val="accent4">
                    <a:lumMod val="10000"/>
                  </a:schemeClr>
                </a:solidFill>
              </a:rPr>
              <a:t> (auch hier: besondere Übung erforderlich, Besonderheit der Akzente, unausgesprochene Buchstaben: </a:t>
            </a:r>
            <a:r>
              <a:rPr lang="de-DE" b="1" dirty="0" err="1">
                <a:solidFill>
                  <a:schemeClr val="accent4">
                    <a:lumMod val="10000"/>
                  </a:schemeClr>
                </a:solidFill>
              </a:rPr>
              <a:t>un</a:t>
            </a:r>
            <a:r>
              <a:rPr lang="de-DE" b="1" dirty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4">
                    <a:lumMod val="10000"/>
                  </a:schemeClr>
                </a:solidFill>
              </a:rPr>
              <a:t>élève</a:t>
            </a:r>
            <a:r>
              <a:rPr lang="de-DE" dirty="0">
                <a:solidFill>
                  <a:schemeClr val="accent4">
                    <a:lumMod val="10000"/>
                  </a:schemeClr>
                </a:solidFill>
              </a:rPr>
              <a:t>, …)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1915064" y="29329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3834" y="3226624"/>
            <a:ext cx="1289050" cy="1363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B0893E99-1C7D-4955-8466-CB4305206DD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0182" y="6511635"/>
            <a:ext cx="461818" cy="34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305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936"/>
    </mc:Choice>
    <mc:Fallback xmlns="">
      <p:transition spd="slow" advTm="1209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586</Words>
  <Application>Microsoft Office PowerPoint</Application>
  <PresentationFormat>Breitbild</PresentationFormat>
  <Paragraphs>109</Paragraphs>
  <Slides>13</Slides>
  <Notes>0</Notes>
  <HiddenSlides>0</HiddenSlides>
  <MMClips>13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22" baseType="lpstr">
      <vt:lpstr>Microsoft YaHei</vt:lpstr>
      <vt:lpstr>Andalus</vt:lpstr>
      <vt:lpstr>Arial</vt:lpstr>
      <vt:lpstr>Calibri</vt:lpstr>
      <vt:lpstr>Calibri Light</vt:lpstr>
      <vt:lpstr>Futura MdCn BT</vt:lpstr>
      <vt:lpstr>Mangal</vt:lpstr>
      <vt:lpstr>StarSymbol</vt:lpstr>
      <vt:lpstr>Office</vt:lpstr>
      <vt:lpstr>PowerPoint-Präsentation</vt:lpstr>
      <vt:lpstr>Warum eigentlich Französisch lernen?</vt:lpstr>
      <vt:lpstr>Vielleicht, weil…</vt:lpstr>
      <vt:lpstr>… weil ihr mit Französisch „verstehend“ um die Welt reisen könnt </vt:lpstr>
      <vt:lpstr>… vielleicht aber auch, weil… </vt:lpstr>
      <vt:lpstr>Wann Französisch am HUMA?</vt:lpstr>
      <vt:lpstr>Verlauf Klasse 7 bis 13</vt:lpstr>
      <vt:lpstr>Stundentafel</vt:lpstr>
      <vt:lpstr>Was wird gemacht?</vt:lpstr>
      <vt:lpstr>Weitere Angebote am HUMA</vt:lpstr>
      <vt:lpstr>Austausch</vt:lpstr>
      <vt:lpstr>Und was braucht ihr?</vt:lpstr>
      <vt:lpstr>Bis bald!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Kristina</dc:creator>
  <cp:lastModifiedBy>Esther Jäger</cp:lastModifiedBy>
  <cp:revision>64</cp:revision>
  <cp:lastPrinted>2019-11-24T18:38:09Z</cp:lastPrinted>
  <dcterms:created xsi:type="dcterms:W3CDTF">2017-11-19T12:12:56Z</dcterms:created>
  <dcterms:modified xsi:type="dcterms:W3CDTF">2020-04-20T21:01:14Z</dcterms:modified>
</cp:coreProperties>
</file>