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2721235B-5908-4DEC-9ADD-8B6F8217439E}"/>
              </a:ext>
            </a:extLst>
          </p:cNvPr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860F09F-9573-4990-AF35-1E2A9A303A33}"/>
              </a:ext>
            </a:extLst>
          </p:cNvPr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F797ADF-D72E-4CB2-B8F0-0CD4C11919F9}"/>
              </a:ext>
            </a:extLst>
          </p:cNvPr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9380C4AA-42C7-46F0-8F8F-E25E08CD434F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6CBD58C2-7C38-4A3B-A124-66D4CFA27048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F845220D-6EDD-4644-8611-71C0FA25F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3C1C94D-F7AC-4EE7-8FEE-84E2F5A7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02BF9-34DD-4148-AAFE-7B2E27874FDD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5CCB227-003F-4ED2-B3B4-0B1F6892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A4DAF1E-1B9A-4AA9-A3A2-4A192572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0F63CA48-5CA1-41D3-B61F-E2F2E1B47C6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0B410-E3A5-46D9-97D8-35BF90CD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5806-8CB5-486E-9218-01112AA516A8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A296-10FA-4611-BE15-90D6263E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C87ED-80A6-42B3-9692-0D84BDB5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46D64-60E9-4CBD-BF92-C5368D4E72D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01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F5FE9-3B18-4EC8-B13D-69B723BE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6880-7A76-4EBF-BB42-381E59145C5D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8F134-2F37-4003-8BA5-BCD9487E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89761-0881-4A88-BD9F-BDEAB1A5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0CC6-AE94-4C07-B186-C232D080799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9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63E9B-ECB8-4529-BCC5-B337902A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326E-DFFB-4E37-8E1B-203D0CB1475B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7D0A2-7B79-409B-8EB1-49CEEE85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89BED-B581-4ED3-A38C-43757456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7BB5-E83E-48D9-AD87-CBA2DF465B3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58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5309848-3736-4BE0-942E-1BA6FF02B00C}"/>
              </a:ext>
            </a:extLst>
          </p:cNvPr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CB4FB4D9-62A7-4E15-95AA-71B27D9E349B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8DB3D75E-0541-4CC8-A063-4D5D04AE3657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1367892D-CE0F-44F3-BA3A-0A46D0BDF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1B850A4-1187-420D-BA89-DA7FC8F0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27544-222B-46CE-87C7-D2DC7939127F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CA5C05-9058-470F-99B8-0CA6BEF3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37CB77-0D37-4B82-A1A8-B55009D8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F4898A4A-9835-47AB-B575-2A13C2DF80E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3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DDEE1D-8851-48D8-8DB2-D81398D2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C745-3361-41BB-A170-BBEAE8498B44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9FDCB0-2D66-4ECA-AF4F-FC2F734B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DA6586-988B-410A-A456-8B275AB1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CAC6-7EA3-4BC0-95B9-ED092EA16D0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52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AED4F6-0ED2-494C-8AB7-A34B36E2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AB5FA-32C8-44EA-830B-EB94DD0582FB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BF9129-4A9F-42ED-982A-96231EC3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ED2A19-EB7D-4962-B0CC-A2482C05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4EF3-4760-4B7F-974A-6D4179E14A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8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5AB95C-84CD-43C8-93F6-3AFA0A00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2D042-BEE5-4799-9CB9-792D3BA1DBA6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03A685-7F05-4A5F-AA37-5B9F0E08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9E4F58-CBA3-49E0-BFAD-1C79CA04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389B-F52D-4C9E-A7F0-908CC9C8B2B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3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24796E-372F-4357-A30A-B54169B9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DA3B-6857-492D-9C70-F6719740856B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62D2DF-6D9B-4751-AABC-8638426B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CC90B9-9A0E-470A-9426-8B7FEEDE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C7BD-7C5D-49D0-9AC3-3D3F083C166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6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C817261-850D-4EAE-8C72-6C4081B4B14F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095B0770-0405-4182-BE2D-B7DCC6EEAA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E6BF92B1-3927-498E-B9B8-2A87702B0B63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3CB490F4-4AAB-4B84-963C-9145C59DD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40D228C-A9CE-4534-B929-55242484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DDEA-748A-4DEE-B583-E324576C59D2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256297A-DB80-4203-A273-2898CDEB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533AC60-D6EB-49FF-AEC4-F1813B34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9DFC-1F17-4CF8-A7FC-23696383B38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78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FC0A7B38-89B1-483B-80E4-E79C22BE2A1A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83A9D641-4B64-4567-859E-3D1074BE7F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28C0733E-896F-4BDB-AD99-35FA2254776C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20CC6AFE-EB0C-420F-A8F9-E5DAC5FC4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2836D36-3DFB-448E-BB88-850CDA20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D011-52EE-474D-B615-A6829593A7BA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E05B8A7-1685-4DCF-A8A3-4B360A553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7220-1378-4502-8A16-80A0F230131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8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AFA30-DA6D-474A-B5CD-F907339E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217E9C-E718-4DDF-A235-DA1C03A67E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2BC1-FA62-4A11-8410-20A4AE8AB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F11B3CE-3738-45F3-8F23-9F26BE82B4C3}" type="datetimeFigureOut">
              <a:rPr lang="en-GB"/>
              <a:pPr>
                <a:defRPr/>
              </a:pPr>
              <a:t>23/09/2018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A3B7B-4319-4234-9628-C61B8A324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607C9017-5659-497A-86CB-A24677F7FA9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04A9D70-5D81-42CF-ACB5-FA9DE2781D00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795883DC-3F43-456C-93A9-EE2BA60F8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028AB-1B7A-42F9-A18F-DB6EF7271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06D2CFC3-F257-4181-B329-FC0A52AB20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6" r:id="rId2"/>
    <p:sldLayoutId id="2147483804" r:id="rId3"/>
    <p:sldLayoutId id="2147483797" r:id="rId4"/>
    <p:sldLayoutId id="2147483798" r:id="rId5"/>
    <p:sldLayoutId id="2147483799" r:id="rId6"/>
    <p:sldLayoutId id="2147483800" r:id="rId7"/>
    <p:sldLayoutId id="2147483805" r:id="rId8"/>
    <p:sldLayoutId id="2147483806" r:id="rId9"/>
    <p:sldLayoutId id="2147483801" r:id="rId10"/>
    <p:sldLayoutId id="214748380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ADED024-9E5E-4B98-ADC2-74B469116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7425" y="1593850"/>
            <a:ext cx="6080125" cy="2130425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Q2.1</a:t>
            </a:r>
          </a:p>
          <a:p>
            <a:pPr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Allgemeine Beratung</a:t>
            </a:r>
          </a:p>
          <a:p>
            <a:pPr algn="ctr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Zulassung zum Abitur -</a:t>
            </a:r>
            <a:endParaRPr lang="en-GB" sz="4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2" descr="Homepage HUMA">
            <a:extLst>
              <a:ext uri="{FF2B5EF4-FFF2-40B4-BE49-F238E27FC236}">
                <a16:creationId xmlns:a16="http://schemas.microsoft.com/office/drawing/2014/main" id="{4E8715E9-2AAE-4C53-B1F7-DD1CF29B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720975"/>
            <a:ext cx="3417888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1ED2C-848B-42E8-BD76-E7836B18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viele Kurse muss ich für die ABiturZulassung einbringen?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415A0E-5ECC-4F3B-A41E-F73AE19F2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1609725"/>
            <a:ext cx="10509250" cy="4791075"/>
          </a:xfrm>
        </p:spPr>
        <p:txBody>
          <a:bodyPr rtlCol="0">
            <a:normAutofit/>
          </a:bodyPr>
          <a:lstStyle/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2800" dirty="0"/>
              <a:t>Es werden </a:t>
            </a:r>
            <a:r>
              <a:rPr lang="de-DE" sz="2800" b="1" dirty="0"/>
              <a:t>alle Leistungskurse </a:t>
            </a:r>
            <a:r>
              <a:rPr lang="de-DE" sz="2800" dirty="0"/>
              <a:t>und </a:t>
            </a:r>
            <a:r>
              <a:rPr lang="de-DE" sz="2800" b="1" dirty="0"/>
              <a:t>27-32 Grundkurse eingebracht</a:t>
            </a:r>
          </a:p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2800" dirty="0"/>
              <a:t>Ein Kurs = Belegung eines Halbjahres </a:t>
            </a:r>
          </a:p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2800" dirty="0"/>
              <a:t>Kurse mit 0 Punkten gelten als nicht belegt</a:t>
            </a:r>
          </a:p>
          <a:p>
            <a:pPr marL="0" indent="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de-DE" sz="2400" dirty="0"/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2800" dirty="0"/>
              <a:t>Beispiel: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de-DE" sz="2400" dirty="0"/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de-DE" dirty="0"/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GB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BC4DF84-BFDF-4C58-8BDD-3BD8CAC4975D}"/>
              </a:ext>
            </a:extLst>
          </p:cNvPr>
          <p:cNvGraphicFramePr>
            <a:graphicFrameLocks noGrp="1"/>
          </p:cNvGraphicFramePr>
          <p:nvPr/>
        </p:nvGraphicFramePr>
        <p:xfrm>
          <a:off x="3073400" y="4425950"/>
          <a:ext cx="6831013" cy="118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r>
                        <a:rPr lang="de-DE" sz="2000" b="1" i="0" dirty="0">
                          <a:solidFill>
                            <a:schemeClr val="tx1"/>
                          </a:solidFill>
                        </a:rPr>
                        <a:t>1 x LK ( 1 x 4 Halbjahre) </a:t>
                      </a:r>
                      <a:endParaRPr lang="en-GB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32" marB="457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i="0" dirty="0">
                          <a:solidFill>
                            <a:schemeClr val="tx1"/>
                          </a:solidFill>
                        </a:rPr>
                        <a:t>= 4 Kurse</a:t>
                      </a:r>
                      <a:endParaRPr lang="en-GB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32" marB="4573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r>
                        <a:rPr lang="de-DE" sz="2000" b="1" i="0" dirty="0">
                          <a:solidFill>
                            <a:schemeClr val="tx1"/>
                          </a:solidFill>
                        </a:rPr>
                        <a:t>1 x GK (1 x 4 Halbjahre)</a:t>
                      </a:r>
                      <a:endParaRPr lang="en-GB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32" marB="45732"/>
                </a:tc>
                <a:tc>
                  <a:txBody>
                    <a:bodyPr/>
                    <a:lstStyle/>
                    <a:p>
                      <a:r>
                        <a:rPr lang="de-DE" sz="2000" b="1" i="0" dirty="0">
                          <a:solidFill>
                            <a:schemeClr val="tx1"/>
                          </a:solidFill>
                        </a:rPr>
                        <a:t>= 4 Kurse</a:t>
                      </a:r>
                      <a:endParaRPr lang="en-GB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32" marB="457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r>
                        <a:rPr lang="de-DE" sz="2000" b="1" i="0" dirty="0">
                          <a:solidFill>
                            <a:schemeClr val="tx1"/>
                          </a:solidFill>
                        </a:rPr>
                        <a:t>1 x Projektkurs (1 x 2 Halbjahre)</a:t>
                      </a:r>
                      <a:endParaRPr lang="en-GB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32" marB="45732"/>
                </a:tc>
                <a:tc>
                  <a:txBody>
                    <a:bodyPr/>
                    <a:lstStyle/>
                    <a:p>
                      <a:r>
                        <a:rPr lang="de-DE" sz="2000" b="1" i="0" dirty="0">
                          <a:solidFill>
                            <a:schemeClr val="tx1"/>
                          </a:solidFill>
                        </a:rPr>
                        <a:t>= 2 Kurse</a:t>
                      </a:r>
                      <a:endParaRPr lang="en-GB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32" marB="457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FFD2E-82DF-4E3A-BE27-E51B2FF5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 Pflichtkurse muss ich einbringen?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9550C469-AE3E-4996-BAB7-388B5FE7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75" y="1403350"/>
            <a:ext cx="10058400" cy="4051300"/>
          </a:xfrm>
        </p:spPr>
        <p:txBody>
          <a:bodyPr/>
          <a:lstStyle/>
          <a:p>
            <a:r>
              <a:rPr lang="de-DE" altLang="en-US" sz="2800"/>
              <a:t>Folgende Kurse müssen in die Abschlussnote eingehen: </a:t>
            </a:r>
          </a:p>
          <a:p>
            <a:pPr lvl="1"/>
            <a:endParaRPr lang="de-DE" altLang="en-US" sz="3000"/>
          </a:p>
          <a:p>
            <a:pPr lvl="1"/>
            <a:endParaRPr lang="en-GB" altLang="en-US" sz="300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D776B7C7-225A-4377-82C2-C53E98183663}"/>
              </a:ext>
            </a:extLst>
          </p:cNvPr>
          <p:cNvGraphicFramePr>
            <a:graphicFrameLocks noGrp="1"/>
          </p:cNvGraphicFramePr>
          <p:nvPr/>
        </p:nvGraphicFramePr>
        <p:xfrm>
          <a:off x="1292225" y="1879600"/>
          <a:ext cx="9185275" cy="475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8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4 Abiturfächer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16 Kurse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Deutsch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4 Kurse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1 Fremdsprache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4 Kurse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Mathe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4 Kurse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1 Naturwissenschaft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4 Kurse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1 Gesellschaftswissenschaft (durchgehend)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4 Kurse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Geschichte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2 Kurse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Sozialwissenschaften 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2 Kurse 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Kunst oder Musik oder Literatur 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2 Kurse 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Religion oder Philosophie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2 Kurse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Schwerpunktfach in der Q2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2 Kurse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für HS/RS: neu einsetzende Fremdsprache 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tx1"/>
                          </a:solidFill>
                        </a:rPr>
                        <a:t>2 Kurse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1AF2D7-D0B3-4FAE-AFB8-E0BF90EB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viele Defizite darf ich maximal haben?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901D3-321D-4876-8ED8-9C1FFA1B2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09725"/>
            <a:ext cx="10477500" cy="4383088"/>
          </a:xfrm>
        </p:spPr>
        <p:txBody>
          <a:bodyPr rtlCol="0">
            <a:normAutofit fontScale="92500" lnSpcReduction="20000"/>
          </a:bodyPr>
          <a:lstStyle/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3000" dirty="0"/>
              <a:t>Die erlaubte Anzahl der Defizite hängt von der Gesamtzahl der eingebrachten Kurse ab:</a:t>
            </a:r>
          </a:p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de-DE" sz="3000" dirty="0"/>
          </a:p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de-DE" sz="3000" dirty="0"/>
          </a:p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de-DE" sz="3000" dirty="0"/>
          </a:p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de-DE" sz="3000" dirty="0"/>
          </a:p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de-DE" sz="3000" dirty="0"/>
          </a:p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3000" dirty="0"/>
              <a:t>Es dürfen in beiden Fällen nie mehr als 3 LK-Defizite sein!</a:t>
            </a:r>
          </a:p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3000" dirty="0"/>
              <a:t>Kurse mit 0 Punkten gelten als nicht belegt und können die Abiturzulassung gefährden</a:t>
            </a:r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de-DE" sz="2800" dirty="0"/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de-DE" sz="2800" dirty="0"/>
          </a:p>
          <a:p>
            <a:pPr marL="182880" indent="-182880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GB" sz="28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AEFFE08-0718-4962-978C-B005F44A27A4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532063"/>
          <a:ext cx="9574213" cy="157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2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66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35-37 eingebrachte Kurse</a:t>
                      </a:r>
                    </a:p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(27-29 Grundkurse und 8 Leistungskurse)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8" marB="4571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max. 7 Defizite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8" marB="45718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59">
                <a:tc>
                  <a:txBody>
                    <a:bodyPr/>
                    <a:lstStyle/>
                    <a:p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38-40 eingebrachte Kurse</a:t>
                      </a:r>
                    </a:p>
                    <a:p>
                      <a:r>
                        <a:rPr lang="de-DE" sz="2000" b="0" dirty="0">
                          <a:solidFill>
                            <a:schemeClr val="tx1"/>
                          </a:solidFill>
                        </a:rPr>
                        <a:t>(30-32 Grundkurse und 8 Leistungskurse)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tx1"/>
                          </a:solidFill>
                        </a:rPr>
                        <a:t>max. 8 Defizite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709F1-D3BB-4349-83F4-F505423D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berechnet sich der Block I meiner abiturnote? 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Inhaltsplatzhalter 2">
            <a:extLst>
              <a:ext uri="{FF2B5EF4-FFF2-40B4-BE49-F238E27FC236}">
                <a16:creationId xmlns:a16="http://schemas.microsoft.com/office/drawing/2014/main" id="{FF985E8C-C00B-4256-AD5F-3D456AF3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609725"/>
            <a:ext cx="10467975" cy="4562475"/>
          </a:xfrm>
        </p:spPr>
        <p:txBody>
          <a:bodyPr/>
          <a:lstStyle/>
          <a:p>
            <a:pPr algn="just"/>
            <a:r>
              <a:rPr lang="de-DE" altLang="en-US" sz="2800"/>
              <a:t>Block I berechnet sich aus den Halbjahreszeugnisse Q1 und Q2 und ergibt 2/3 der Abiturnote</a:t>
            </a:r>
          </a:p>
          <a:p>
            <a:pPr algn="just"/>
            <a:r>
              <a:rPr lang="de-DE" altLang="en-US" sz="2800"/>
              <a:t>Hierbei gehen 8 </a:t>
            </a:r>
            <a:r>
              <a:rPr lang="de-DE" altLang="en-US" sz="2800" b="1"/>
              <a:t>LK-Ergebnisse doppelt </a:t>
            </a:r>
            <a:r>
              <a:rPr lang="de-DE" altLang="en-US" sz="2800"/>
              <a:t>in die Berechnung ein</a:t>
            </a:r>
          </a:p>
          <a:p>
            <a:pPr algn="just"/>
            <a:r>
              <a:rPr lang="de-DE" altLang="en-US" sz="2800"/>
              <a:t>27-32 GK-Ergebnisse werden einfach gewertet</a:t>
            </a:r>
          </a:p>
          <a:p>
            <a:pPr algn="just"/>
            <a:r>
              <a:rPr lang="de-DE" altLang="en-US" sz="2800"/>
              <a:t>Es wird der Mittelwert aller eingebrachten Kurse berechnet</a:t>
            </a:r>
          </a:p>
          <a:p>
            <a:pPr algn="just"/>
            <a:r>
              <a:rPr lang="de-DE" altLang="en-US" sz="2800" b="1"/>
              <a:t>Minimalergebnis</a:t>
            </a:r>
            <a:r>
              <a:rPr lang="de-DE" altLang="en-US" sz="2800"/>
              <a:t> für die Zulassung: 200 Punkte</a:t>
            </a:r>
          </a:p>
          <a:p>
            <a:pPr algn="just"/>
            <a:r>
              <a:rPr lang="de-DE" altLang="en-US" sz="2800" b="1"/>
              <a:t>Maximalergebnis</a:t>
            </a:r>
            <a:r>
              <a:rPr lang="de-DE" altLang="en-US" sz="2800"/>
              <a:t> für die Zulassung: 600 Punkte</a:t>
            </a:r>
            <a:endParaRPr lang="en-GB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BC9A7-2418-47D8-BCED-BC47F4EF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berechnet sich der Block I meiner abiturnote? – Beispiel: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2C6579-9849-4323-BC84-3B84B31DFD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72901" y="1609344"/>
            <a:ext cx="10058400" cy="4974336"/>
          </a:xfrm>
          <a:blipFill rotWithShape="0">
            <a:blip r:embed="rId2"/>
            <a:stretch>
              <a:fillRect l="-909"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C40A095-8CED-4129-874E-CF23FF2F3C3C}"/>
              </a:ext>
            </a:extLst>
          </p:cNvPr>
          <p:cNvGraphicFramePr>
            <a:graphicFrameLocks noGrp="1"/>
          </p:cNvGraphicFramePr>
          <p:nvPr/>
        </p:nvGraphicFramePr>
        <p:xfrm>
          <a:off x="2757488" y="2514600"/>
          <a:ext cx="628808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678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Q1.1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Q1.2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Q2.1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Q2.2</a:t>
                      </a:r>
                      <a:endParaRPr lang="en-GB" sz="2400" dirty="0"/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Mathe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11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12</a:t>
                      </a:r>
                      <a:endParaRPr lang="en-GB" sz="2400" dirty="0"/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dirty="0"/>
                        <a:t>SW-Zusatz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12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11</a:t>
                      </a:r>
                      <a:endParaRPr lang="en-GB" sz="2400" dirty="0"/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2400" dirty="0"/>
                        <a:t>E-LK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11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11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12</a:t>
                      </a:r>
                      <a:endParaRPr lang="en-GB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</a:t>
                      </a:r>
                      <a:endParaRPr lang="en-GB" sz="2400" dirty="0"/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984DD-7F09-4589-A3FC-CB01C2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berechnet sich der Block I meiner abiturnote? – Einbringung von weiteren Kursen</a:t>
            </a:r>
            <a:endParaRPr lang="en-GB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BE880D-A3FC-4C01-A8AC-EFF87134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3200" dirty="0"/>
              <a:t>Zunächst findet immer die Berechnung des ersten Blocks mit der minimalen Kursanzahl statt.</a:t>
            </a:r>
          </a:p>
          <a:p>
            <a:pPr marL="182880" indent="-182880" algn="just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de-DE" sz="3200" dirty="0"/>
              <a:t>Weitere Kurse werden eingefügt, wenn:</a:t>
            </a:r>
          </a:p>
          <a:p>
            <a:pPr lvl="1" indent="-182880" algn="just" fontAlgn="auto">
              <a:buClr>
                <a:schemeClr val="accent1">
                  <a:lumMod val="75000"/>
                </a:schemeClr>
              </a:buClr>
              <a:defRPr/>
            </a:pPr>
            <a:r>
              <a:rPr lang="de-DE" sz="3000" dirty="0"/>
              <a:t>sie </a:t>
            </a:r>
            <a:r>
              <a:rPr lang="de-DE" sz="3000" b="1" dirty="0"/>
              <a:t>besser bewerten sind </a:t>
            </a:r>
            <a:r>
              <a:rPr lang="de-DE" sz="3000" dirty="0"/>
              <a:t>als der bisher errechnete Durchschnitt (hier kommen insbesondere Sport-, überzählige Religions-/Philosophie- und Kunstkurse sowie die Kurse des Schwerpunktfaches aus der Q1 infrage);</a:t>
            </a:r>
          </a:p>
          <a:p>
            <a:pPr lvl="1" indent="-182880" algn="just" fontAlgn="auto">
              <a:buClr>
                <a:schemeClr val="accent1">
                  <a:lumMod val="75000"/>
                </a:schemeClr>
              </a:buClr>
              <a:defRPr/>
            </a:pPr>
            <a:r>
              <a:rPr lang="de-DE" sz="3000" dirty="0"/>
              <a:t>exakt </a:t>
            </a:r>
            <a:r>
              <a:rPr lang="de-DE" sz="3000" b="1" dirty="0"/>
              <a:t>8 Defizite </a:t>
            </a:r>
            <a:r>
              <a:rPr lang="de-DE" sz="3000" dirty="0"/>
              <a:t>vorliegen und zusätzliche Kurse für die Zulassung entscheidend wären. </a:t>
            </a:r>
          </a:p>
          <a:p>
            <a:pPr lvl="1" indent="-182880" fontAlgn="auto">
              <a:buClr>
                <a:schemeClr val="accent1">
                  <a:lumMod val="75000"/>
                </a:schemeClr>
              </a:buClr>
              <a:defRPr/>
            </a:pPr>
            <a:endParaRPr lang="de-DE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28A54-32AD-4D45-A2F2-9B37B78C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76862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berechnet sich der Block I meiner abiturnote? </a:t>
            </a:r>
            <a:endParaRPr lang="en-GB" sz="2400" dirty="0"/>
          </a:p>
        </p:txBody>
      </p:sp>
      <p:pic>
        <p:nvPicPr>
          <p:cNvPr id="13315" name="Inhaltsplatzhalter 3">
            <a:extLst>
              <a:ext uri="{FF2B5EF4-FFF2-40B4-BE49-F238E27FC236}">
                <a16:creationId xmlns:a16="http://schemas.microsoft.com/office/drawing/2014/main" id="{F1FD5CBC-16EA-421E-A3F7-1990B05D6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64" y="569844"/>
            <a:ext cx="10299244" cy="64538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DAE93-F8F3-434B-944B-BED2421B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56984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berechnet sich der Block I meiner abiturnote? </a:t>
            </a:r>
            <a:endParaRPr lang="en-GB" sz="2400" dirty="0"/>
          </a:p>
        </p:txBody>
      </p:sp>
      <p:pic>
        <p:nvPicPr>
          <p:cNvPr id="14339" name="Inhaltsplatzhalter 3">
            <a:extLst>
              <a:ext uri="{FF2B5EF4-FFF2-40B4-BE49-F238E27FC236}">
                <a16:creationId xmlns:a16="http://schemas.microsoft.com/office/drawing/2014/main" id="{4B1EB3A7-9C7A-4D52-BFA1-D928C2247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15" y="437321"/>
            <a:ext cx="10698677" cy="670214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Holzar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lzart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412</Words>
  <Application>Microsoft Office PowerPoint</Application>
  <PresentationFormat>Breitbild</PresentationFormat>
  <Paragraphs>91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Rockwell</vt:lpstr>
      <vt:lpstr>Arial</vt:lpstr>
      <vt:lpstr>Rockwell Condensed</vt:lpstr>
      <vt:lpstr>Wingdings</vt:lpstr>
      <vt:lpstr>Calibri</vt:lpstr>
      <vt:lpstr>Times New Roman</vt:lpstr>
      <vt:lpstr>Holzart</vt:lpstr>
      <vt:lpstr>PowerPoint-Präsentation</vt:lpstr>
      <vt:lpstr>Wie viele Kurse muss ich für die ABiturZulassung einbringen? </vt:lpstr>
      <vt:lpstr>Welche Pflichtkurse muss ich einbringen? </vt:lpstr>
      <vt:lpstr>Wie viele Defizite darf ich maximal haben? </vt:lpstr>
      <vt:lpstr>Wie berechnet sich der Block I meiner abiturnote? </vt:lpstr>
      <vt:lpstr>Wie berechnet sich der Block I meiner abiturnote? – Beispiel:</vt:lpstr>
      <vt:lpstr>Wie berechnet sich der Block I meiner abiturnote? – Einbringung von weiteren Kursen</vt:lpstr>
      <vt:lpstr>Wie berechnet sich der Block I meiner abiturnote? </vt:lpstr>
      <vt:lpstr>Wie berechnet sich der Block I meiner abiturnote?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Nicki</dc:creator>
  <cp:lastModifiedBy>Nicki</cp:lastModifiedBy>
  <cp:revision>13</cp:revision>
  <dcterms:created xsi:type="dcterms:W3CDTF">2018-08-28T13:31:46Z</dcterms:created>
  <dcterms:modified xsi:type="dcterms:W3CDTF">2018-09-23T17:30:14Z</dcterms:modified>
</cp:coreProperties>
</file>