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media/image1.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normAutofit/>
          </a:bodyPr>
          <a:p>
            <a:endParaRPr b="0" lang="de-DE" sz="3200" spc="-1" strike="noStrike">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rIns="0" tIns="0" bIns="0">
            <a:normAutofit/>
          </a:bodyPr>
          <a:p>
            <a:endParaRPr b="0" lang="de-DE" sz="3200" spc="-1" strike="noStrike">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rIns="0" tIns="0" bIns="0">
            <a:normAutofit/>
          </a:bodyPr>
          <a:p>
            <a:endParaRPr b="0" lang="de-DE" sz="3200" spc="-1" strike="noStrike">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rIns="0" tIns="0" bIns="0">
            <a:normAutofit/>
          </a:bodyPr>
          <a:p>
            <a:endParaRPr b="0" lang="de-DE" sz="3200" spc="-1" strike="noStrike">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rIns="0" tIns="0" bIns="0">
            <a:normAutofit/>
          </a:bodyPr>
          <a:p>
            <a:endParaRPr b="0" lang="de-DE" sz="3200" spc="-1" strike="noStrike">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rIns="0" tIns="0" bIns="0">
            <a:normAutofit/>
          </a:bodyPr>
          <a:p>
            <a:endParaRPr b="0" lang="de-DE" sz="3200" spc="-1" strike="noStrike">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rIns="0" tIns="0" bIns="0">
            <a:normAutofit/>
          </a:bodyPr>
          <a:p>
            <a:endParaRPr b="0" lang="de-DE" sz="3200" spc="-1" strike="noStrike">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rIns="0" tIns="0" bIns="0">
            <a:normAutofit/>
          </a:bodyPr>
          <a:p>
            <a:endParaRPr b="0" lang="de-D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rIns="0" tIns="0" bIns="0">
            <a:normAutofit/>
          </a:bodyPr>
          <a:p>
            <a:endParaRPr b="0" lang="de-DE" sz="3200" spc="-1" strike="noStrike">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rIns="0" tIns="0" bIns="0">
            <a:normAutofit/>
          </a:bodyPr>
          <a:p>
            <a:endParaRPr b="0" lang="de-D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rIns="0" tIns="0" bIns="0">
            <a:normAutofit/>
          </a:bodyPr>
          <a:p>
            <a:endParaRPr b="0" lang="de-DE" sz="3200" spc="-1" strike="noStrike">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rIns="0" tIns="0" bIns="0">
            <a:normAutofit/>
          </a:bodyPr>
          <a:p>
            <a:endParaRPr b="0" lang="de-DE" sz="3200" spc="-1" strike="noStrike">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rIns="0" tIns="0" bIns="0">
            <a:normAutofit/>
          </a:bodyPr>
          <a:p>
            <a:endParaRPr b="0" lang="de-DE" sz="3200" spc="-1" strike="noStrike">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rIns="0" tIns="0" bIns="0">
            <a:normAutofit/>
          </a:bodyPr>
          <a:p>
            <a:endParaRPr b="0" lang="de-DE" sz="3200" spc="-1" strike="noStrike">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rIns="0" tIns="0" bIns="0">
            <a:normAutofit/>
          </a:bodyPr>
          <a:p>
            <a:endParaRPr b="0" lang="de-DE" sz="3200" spc="-1" strike="noStrike">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rIns="0" tIns="0" bIns="0">
            <a:normAutofit/>
          </a:bodyPr>
          <a:p>
            <a:endParaRPr b="0" lang="de-DE" sz="3200" spc="-1" strike="noStrike">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rIns="0" tIns="0" bIns="0">
            <a:normAutofit/>
          </a:bodyPr>
          <a:p>
            <a:endParaRPr b="0" lang="de-DE" sz="3200" spc="-1" strike="noStrike">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rIns="0" tIns="0" bIns="0">
            <a:normAutofit/>
          </a:bodyPr>
          <a:p>
            <a:endParaRPr b="0" lang="de-DE" sz="3200" spc="-1" strike="noStrike">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rIns="0" tIns="0" bIns="0">
            <a:normAutofit/>
          </a:bodyPr>
          <a:p>
            <a:endParaRPr b="0" lang="de-DE" sz="3200" spc="-1" strike="noStrike">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79"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81" name="PlaceHolder 2"/>
          <p:cNvSpPr>
            <a:spLocks noGrp="1"/>
          </p:cNvSpPr>
          <p:nvPr>
            <p:ph type="body"/>
          </p:nvPr>
        </p:nvSpPr>
        <p:spPr>
          <a:xfrm>
            <a:off x="457200" y="1604520"/>
            <a:ext cx="8229240" cy="3977280"/>
          </a:xfrm>
          <a:prstGeom prst="rect">
            <a:avLst/>
          </a:prstGeom>
        </p:spPr>
        <p:txBody>
          <a:bodyPr lIns="0" rIns="0" tIns="0" bIns="0">
            <a:normAutofit/>
          </a:bodyPr>
          <a:p>
            <a:endParaRPr b="0" lang="de-D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83" name="PlaceHolder 2"/>
          <p:cNvSpPr>
            <a:spLocks noGrp="1"/>
          </p:cNvSpPr>
          <p:nvPr>
            <p:ph type="body"/>
          </p:nvPr>
        </p:nvSpPr>
        <p:spPr>
          <a:xfrm>
            <a:off x="457200" y="1604520"/>
            <a:ext cx="4015800" cy="3977280"/>
          </a:xfrm>
          <a:prstGeom prst="rect">
            <a:avLst/>
          </a:prstGeom>
        </p:spPr>
        <p:txBody>
          <a:bodyPr lIns="0" rIns="0" tIns="0" bIns="0">
            <a:normAutofit/>
          </a:bodyPr>
          <a:p>
            <a:endParaRPr b="0" lang="de-DE" sz="3200" spc="-1" strike="noStrike">
              <a:latin typeface="Arial"/>
            </a:endParaRPr>
          </a:p>
        </p:txBody>
      </p:sp>
      <p:sp>
        <p:nvSpPr>
          <p:cNvPr id="84" name="PlaceHolder 3"/>
          <p:cNvSpPr>
            <a:spLocks noGrp="1"/>
          </p:cNvSpPr>
          <p:nvPr>
            <p:ph type="body"/>
          </p:nvPr>
        </p:nvSpPr>
        <p:spPr>
          <a:xfrm>
            <a:off x="4674240" y="1604520"/>
            <a:ext cx="4015800" cy="3977280"/>
          </a:xfrm>
          <a:prstGeom prst="rect">
            <a:avLst/>
          </a:prstGeom>
        </p:spPr>
        <p:txBody>
          <a:bodyPr lIns="0" rIns="0" tIns="0" bIns="0">
            <a:normAutofit/>
          </a:bodyPr>
          <a:p>
            <a:endParaRPr b="0" lang="de-D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normAutofit/>
          </a:bodyPr>
          <a:p>
            <a:endParaRPr b="0" lang="de-D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88"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89" name="PlaceHolder 3"/>
          <p:cNvSpPr>
            <a:spLocks noGrp="1"/>
          </p:cNvSpPr>
          <p:nvPr>
            <p:ph type="body"/>
          </p:nvPr>
        </p:nvSpPr>
        <p:spPr>
          <a:xfrm>
            <a:off x="4674240" y="1604520"/>
            <a:ext cx="4015800" cy="3977280"/>
          </a:xfrm>
          <a:prstGeom prst="rect">
            <a:avLst/>
          </a:prstGeom>
        </p:spPr>
        <p:txBody>
          <a:bodyPr lIns="0" rIns="0" tIns="0" bIns="0">
            <a:normAutofit/>
          </a:bodyPr>
          <a:p>
            <a:endParaRPr b="0" lang="de-DE" sz="3200" spc="-1" strike="noStrike">
              <a:latin typeface="Arial"/>
            </a:endParaRPr>
          </a:p>
        </p:txBody>
      </p:sp>
      <p:sp>
        <p:nvSpPr>
          <p:cNvPr id="90" name="PlaceHolder 4"/>
          <p:cNvSpPr>
            <a:spLocks noGrp="1"/>
          </p:cNvSpPr>
          <p:nvPr>
            <p:ph type="body"/>
          </p:nvPr>
        </p:nvSpPr>
        <p:spPr>
          <a:xfrm>
            <a:off x="45720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92" name="PlaceHolder 2"/>
          <p:cNvSpPr>
            <a:spLocks noGrp="1"/>
          </p:cNvSpPr>
          <p:nvPr>
            <p:ph type="body"/>
          </p:nvPr>
        </p:nvSpPr>
        <p:spPr>
          <a:xfrm>
            <a:off x="457200" y="1604520"/>
            <a:ext cx="4015800" cy="3977280"/>
          </a:xfrm>
          <a:prstGeom prst="rect">
            <a:avLst/>
          </a:prstGeom>
        </p:spPr>
        <p:txBody>
          <a:bodyPr lIns="0" rIns="0" tIns="0" bIns="0">
            <a:normAutofit/>
          </a:bodyPr>
          <a:p>
            <a:endParaRPr b="0" lang="de-DE" sz="3200" spc="-1" strike="noStrike">
              <a:latin typeface="Arial"/>
            </a:endParaRPr>
          </a:p>
        </p:txBody>
      </p:sp>
      <p:sp>
        <p:nvSpPr>
          <p:cNvPr id="93"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94" name="PlaceHolder 4"/>
          <p:cNvSpPr>
            <a:spLocks noGrp="1"/>
          </p:cNvSpPr>
          <p:nvPr>
            <p:ph type="body"/>
          </p:nvPr>
        </p:nvSpPr>
        <p:spPr>
          <a:xfrm>
            <a:off x="467424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96"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97"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98" name="PlaceHolder 4"/>
          <p:cNvSpPr>
            <a:spLocks noGrp="1"/>
          </p:cNvSpPr>
          <p:nvPr>
            <p:ph type="body"/>
          </p:nvPr>
        </p:nvSpPr>
        <p:spPr>
          <a:xfrm>
            <a:off x="457200" y="3682080"/>
            <a:ext cx="822924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00" name="PlaceHolder 2"/>
          <p:cNvSpPr>
            <a:spLocks noGrp="1"/>
          </p:cNvSpPr>
          <p:nvPr>
            <p:ph type="body"/>
          </p:nvPr>
        </p:nvSpPr>
        <p:spPr>
          <a:xfrm>
            <a:off x="457200" y="1604520"/>
            <a:ext cx="8229240" cy="1896840"/>
          </a:xfrm>
          <a:prstGeom prst="rect">
            <a:avLst/>
          </a:prstGeom>
        </p:spPr>
        <p:txBody>
          <a:bodyPr lIns="0" rIns="0" tIns="0" bIns="0">
            <a:normAutofit/>
          </a:bodyPr>
          <a:p>
            <a:endParaRPr b="0" lang="de-DE" sz="3200" spc="-1" strike="noStrike">
              <a:latin typeface="Arial"/>
            </a:endParaRPr>
          </a:p>
        </p:txBody>
      </p:sp>
      <p:sp>
        <p:nvSpPr>
          <p:cNvPr id="101" name="PlaceHolder 3"/>
          <p:cNvSpPr>
            <a:spLocks noGrp="1"/>
          </p:cNvSpPr>
          <p:nvPr>
            <p:ph type="body"/>
          </p:nvPr>
        </p:nvSpPr>
        <p:spPr>
          <a:xfrm>
            <a:off x="457200" y="3682080"/>
            <a:ext cx="822924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03"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104"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105" name="PlaceHolder 4"/>
          <p:cNvSpPr>
            <a:spLocks noGrp="1"/>
          </p:cNvSpPr>
          <p:nvPr>
            <p:ph type="body"/>
          </p:nvPr>
        </p:nvSpPr>
        <p:spPr>
          <a:xfrm>
            <a:off x="457200" y="3682080"/>
            <a:ext cx="4015800" cy="1896840"/>
          </a:xfrm>
          <a:prstGeom prst="rect">
            <a:avLst/>
          </a:prstGeom>
        </p:spPr>
        <p:txBody>
          <a:bodyPr lIns="0" rIns="0" tIns="0" bIns="0">
            <a:normAutofit/>
          </a:bodyPr>
          <a:p>
            <a:endParaRPr b="0" lang="de-DE" sz="3200" spc="-1" strike="noStrike">
              <a:latin typeface="Arial"/>
            </a:endParaRPr>
          </a:p>
        </p:txBody>
      </p:sp>
      <p:sp>
        <p:nvSpPr>
          <p:cNvPr id="106" name="PlaceHolder 5"/>
          <p:cNvSpPr>
            <a:spLocks noGrp="1"/>
          </p:cNvSpPr>
          <p:nvPr>
            <p:ph type="body"/>
          </p:nvPr>
        </p:nvSpPr>
        <p:spPr>
          <a:xfrm>
            <a:off x="467424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08" name="PlaceHolder 2"/>
          <p:cNvSpPr>
            <a:spLocks noGrp="1"/>
          </p:cNvSpPr>
          <p:nvPr>
            <p:ph type="body"/>
          </p:nvPr>
        </p:nvSpPr>
        <p:spPr>
          <a:xfrm>
            <a:off x="457200" y="1604520"/>
            <a:ext cx="2649600" cy="1896840"/>
          </a:xfrm>
          <a:prstGeom prst="rect">
            <a:avLst/>
          </a:prstGeom>
        </p:spPr>
        <p:txBody>
          <a:bodyPr lIns="0" rIns="0" tIns="0" bIns="0">
            <a:normAutofit/>
          </a:bodyPr>
          <a:p>
            <a:endParaRPr b="0" lang="de-DE" sz="3200" spc="-1" strike="noStrike">
              <a:latin typeface="Arial"/>
            </a:endParaRPr>
          </a:p>
        </p:txBody>
      </p:sp>
      <p:sp>
        <p:nvSpPr>
          <p:cNvPr id="109" name="PlaceHolder 3"/>
          <p:cNvSpPr>
            <a:spLocks noGrp="1"/>
          </p:cNvSpPr>
          <p:nvPr>
            <p:ph type="body"/>
          </p:nvPr>
        </p:nvSpPr>
        <p:spPr>
          <a:xfrm>
            <a:off x="3239640" y="1604520"/>
            <a:ext cx="2649600" cy="1896840"/>
          </a:xfrm>
          <a:prstGeom prst="rect">
            <a:avLst/>
          </a:prstGeom>
        </p:spPr>
        <p:txBody>
          <a:bodyPr lIns="0" rIns="0" tIns="0" bIns="0">
            <a:normAutofit/>
          </a:bodyPr>
          <a:p>
            <a:endParaRPr b="0" lang="de-DE" sz="3200" spc="-1" strike="noStrike">
              <a:latin typeface="Arial"/>
            </a:endParaRPr>
          </a:p>
        </p:txBody>
      </p:sp>
      <p:sp>
        <p:nvSpPr>
          <p:cNvPr id="110" name="PlaceHolder 4"/>
          <p:cNvSpPr>
            <a:spLocks noGrp="1"/>
          </p:cNvSpPr>
          <p:nvPr>
            <p:ph type="body"/>
          </p:nvPr>
        </p:nvSpPr>
        <p:spPr>
          <a:xfrm>
            <a:off x="6022080" y="1604520"/>
            <a:ext cx="2649600" cy="1896840"/>
          </a:xfrm>
          <a:prstGeom prst="rect">
            <a:avLst/>
          </a:prstGeom>
        </p:spPr>
        <p:txBody>
          <a:bodyPr lIns="0" rIns="0" tIns="0" bIns="0">
            <a:normAutofit/>
          </a:bodyPr>
          <a:p>
            <a:endParaRPr b="0" lang="de-DE" sz="3200" spc="-1" strike="noStrike">
              <a:latin typeface="Arial"/>
            </a:endParaRPr>
          </a:p>
        </p:txBody>
      </p:sp>
      <p:sp>
        <p:nvSpPr>
          <p:cNvPr id="111" name="PlaceHolder 5"/>
          <p:cNvSpPr>
            <a:spLocks noGrp="1"/>
          </p:cNvSpPr>
          <p:nvPr>
            <p:ph type="body"/>
          </p:nvPr>
        </p:nvSpPr>
        <p:spPr>
          <a:xfrm>
            <a:off x="457200" y="3682080"/>
            <a:ext cx="2649600" cy="1896840"/>
          </a:xfrm>
          <a:prstGeom prst="rect">
            <a:avLst/>
          </a:prstGeom>
        </p:spPr>
        <p:txBody>
          <a:bodyPr lIns="0" rIns="0" tIns="0" bIns="0">
            <a:normAutofit/>
          </a:bodyPr>
          <a:p>
            <a:endParaRPr b="0" lang="de-DE" sz="3200" spc="-1" strike="noStrike">
              <a:latin typeface="Arial"/>
            </a:endParaRPr>
          </a:p>
        </p:txBody>
      </p:sp>
      <p:sp>
        <p:nvSpPr>
          <p:cNvPr id="112" name="PlaceHolder 6"/>
          <p:cNvSpPr>
            <a:spLocks noGrp="1"/>
          </p:cNvSpPr>
          <p:nvPr>
            <p:ph type="body"/>
          </p:nvPr>
        </p:nvSpPr>
        <p:spPr>
          <a:xfrm>
            <a:off x="3239640" y="3682080"/>
            <a:ext cx="2649600" cy="1896840"/>
          </a:xfrm>
          <a:prstGeom prst="rect">
            <a:avLst/>
          </a:prstGeom>
        </p:spPr>
        <p:txBody>
          <a:bodyPr lIns="0" rIns="0" tIns="0" bIns="0">
            <a:normAutofit/>
          </a:bodyPr>
          <a:p>
            <a:endParaRPr b="0" lang="de-DE" sz="3200" spc="-1" strike="noStrike">
              <a:latin typeface="Arial"/>
            </a:endParaRPr>
          </a:p>
        </p:txBody>
      </p:sp>
      <p:sp>
        <p:nvSpPr>
          <p:cNvPr id="113" name="PlaceHolder 7"/>
          <p:cNvSpPr>
            <a:spLocks noGrp="1"/>
          </p:cNvSpPr>
          <p:nvPr>
            <p:ph type="body"/>
          </p:nvPr>
        </p:nvSpPr>
        <p:spPr>
          <a:xfrm>
            <a:off x="6022080" y="3682080"/>
            <a:ext cx="26496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1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19" name="PlaceHolder 2"/>
          <p:cNvSpPr>
            <a:spLocks noGrp="1"/>
          </p:cNvSpPr>
          <p:nvPr>
            <p:ph type="body"/>
          </p:nvPr>
        </p:nvSpPr>
        <p:spPr>
          <a:xfrm>
            <a:off x="457200" y="1604520"/>
            <a:ext cx="8229240" cy="3977280"/>
          </a:xfrm>
          <a:prstGeom prst="rect">
            <a:avLst/>
          </a:prstGeom>
        </p:spPr>
        <p:txBody>
          <a:bodyPr lIns="0" rIns="0" tIns="0" bIns="0">
            <a:normAutofit/>
          </a:bodyPr>
          <a:p>
            <a:endParaRPr b="0" lang="de-D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normAutofit/>
          </a:bodyPr>
          <a:p>
            <a:endParaRPr b="0" lang="de-DE" sz="3200" spc="-1" strike="noStrike">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normAutofit/>
          </a:bodyPr>
          <a:p>
            <a:endParaRPr b="0" lang="de-DE"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21" name="PlaceHolder 2"/>
          <p:cNvSpPr>
            <a:spLocks noGrp="1"/>
          </p:cNvSpPr>
          <p:nvPr>
            <p:ph type="body"/>
          </p:nvPr>
        </p:nvSpPr>
        <p:spPr>
          <a:xfrm>
            <a:off x="457200" y="1604520"/>
            <a:ext cx="4015800" cy="3977280"/>
          </a:xfrm>
          <a:prstGeom prst="rect">
            <a:avLst/>
          </a:prstGeom>
        </p:spPr>
        <p:txBody>
          <a:bodyPr lIns="0" rIns="0" tIns="0" bIns="0">
            <a:normAutofit/>
          </a:bodyPr>
          <a:p>
            <a:endParaRPr b="0" lang="de-DE" sz="3200" spc="-1" strike="noStrike">
              <a:latin typeface="Arial"/>
            </a:endParaRPr>
          </a:p>
        </p:txBody>
      </p:sp>
      <p:sp>
        <p:nvSpPr>
          <p:cNvPr id="122" name="PlaceHolder 3"/>
          <p:cNvSpPr>
            <a:spLocks noGrp="1"/>
          </p:cNvSpPr>
          <p:nvPr>
            <p:ph type="body"/>
          </p:nvPr>
        </p:nvSpPr>
        <p:spPr>
          <a:xfrm>
            <a:off x="4674240" y="1604520"/>
            <a:ext cx="4015800" cy="3977280"/>
          </a:xfrm>
          <a:prstGeom prst="rect">
            <a:avLst/>
          </a:prstGeom>
        </p:spPr>
        <p:txBody>
          <a:bodyPr lIns="0" rIns="0" tIns="0" bIns="0">
            <a:normAutofit/>
          </a:bodyPr>
          <a:p>
            <a:endParaRPr b="0" lang="de-DE"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26"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127" name="PlaceHolder 3"/>
          <p:cNvSpPr>
            <a:spLocks noGrp="1"/>
          </p:cNvSpPr>
          <p:nvPr>
            <p:ph type="body"/>
          </p:nvPr>
        </p:nvSpPr>
        <p:spPr>
          <a:xfrm>
            <a:off x="4674240" y="1604520"/>
            <a:ext cx="4015800" cy="3977280"/>
          </a:xfrm>
          <a:prstGeom prst="rect">
            <a:avLst/>
          </a:prstGeom>
        </p:spPr>
        <p:txBody>
          <a:bodyPr lIns="0" rIns="0" tIns="0" bIns="0">
            <a:normAutofit/>
          </a:bodyPr>
          <a:p>
            <a:endParaRPr b="0" lang="de-DE" sz="3200" spc="-1" strike="noStrike">
              <a:latin typeface="Arial"/>
            </a:endParaRPr>
          </a:p>
        </p:txBody>
      </p:sp>
      <p:sp>
        <p:nvSpPr>
          <p:cNvPr id="128" name="PlaceHolder 4"/>
          <p:cNvSpPr>
            <a:spLocks noGrp="1"/>
          </p:cNvSpPr>
          <p:nvPr>
            <p:ph type="body"/>
          </p:nvPr>
        </p:nvSpPr>
        <p:spPr>
          <a:xfrm>
            <a:off x="45720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30" name="PlaceHolder 2"/>
          <p:cNvSpPr>
            <a:spLocks noGrp="1"/>
          </p:cNvSpPr>
          <p:nvPr>
            <p:ph type="body"/>
          </p:nvPr>
        </p:nvSpPr>
        <p:spPr>
          <a:xfrm>
            <a:off x="457200" y="1604520"/>
            <a:ext cx="4015800" cy="3977280"/>
          </a:xfrm>
          <a:prstGeom prst="rect">
            <a:avLst/>
          </a:prstGeom>
        </p:spPr>
        <p:txBody>
          <a:bodyPr lIns="0" rIns="0" tIns="0" bIns="0">
            <a:normAutofit/>
          </a:bodyPr>
          <a:p>
            <a:endParaRPr b="0" lang="de-DE" sz="3200" spc="-1" strike="noStrike">
              <a:latin typeface="Arial"/>
            </a:endParaRPr>
          </a:p>
        </p:txBody>
      </p:sp>
      <p:sp>
        <p:nvSpPr>
          <p:cNvPr id="131"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132" name="PlaceHolder 4"/>
          <p:cNvSpPr>
            <a:spLocks noGrp="1"/>
          </p:cNvSpPr>
          <p:nvPr>
            <p:ph type="body"/>
          </p:nvPr>
        </p:nvSpPr>
        <p:spPr>
          <a:xfrm>
            <a:off x="467424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34"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135"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136" name="PlaceHolder 4"/>
          <p:cNvSpPr>
            <a:spLocks noGrp="1"/>
          </p:cNvSpPr>
          <p:nvPr>
            <p:ph type="body"/>
          </p:nvPr>
        </p:nvSpPr>
        <p:spPr>
          <a:xfrm>
            <a:off x="457200" y="3682080"/>
            <a:ext cx="822924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38" name="PlaceHolder 2"/>
          <p:cNvSpPr>
            <a:spLocks noGrp="1"/>
          </p:cNvSpPr>
          <p:nvPr>
            <p:ph type="body"/>
          </p:nvPr>
        </p:nvSpPr>
        <p:spPr>
          <a:xfrm>
            <a:off x="457200" y="1604520"/>
            <a:ext cx="8229240" cy="1896840"/>
          </a:xfrm>
          <a:prstGeom prst="rect">
            <a:avLst/>
          </a:prstGeom>
        </p:spPr>
        <p:txBody>
          <a:bodyPr lIns="0" rIns="0" tIns="0" bIns="0">
            <a:normAutofit/>
          </a:bodyPr>
          <a:p>
            <a:endParaRPr b="0" lang="de-DE" sz="3200" spc="-1" strike="noStrike">
              <a:latin typeface="Arial"/>
            </a:endParaRPr>
          </a:p>
        </p:txBody>
      </p:sp>
      <p:sp>
        <p:nvSpPr>
          <p:cNvPr id="139" name="PlaceHolder 3"/>
          <p:cNvSpPr>
            <a:spLocks noGrp="1"/>
          </p:cNvSpPr>
          <p:nvPr>
            <p:ph type="body"/>
          </p:nvPr>
        </p:nvSpPr>
        <p:spPr>
          <a:xfrm>
            <a:off x="457200" y="3682080"/>
            <a:ext cx="822924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41"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142"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143" name="PlaceHolder 4"/>
          <p:cNvSpPr>
            <a:spLocks noGrp="1"/>
          </p:cNvSpPr>
          <p:nvPr>
            <p:ph type="body"/>
          </p:nvPr>
        </p:nvSpPr>
        <p:spPr>
          <a:xfrm>
            <a:off x="457200" y="3682080"/>
            <a:ext cx="4015800" cy="1896840"/>
          </a:xfrm>
          <a:prstGeom prst="rect">
            <a:avLst/>
          </a:prstGeom>
        </p:spPr>
        <p:txBody>
          <a:bodyPr lIns="0" rIns="0" tIns="0" bIns="0">
            <a:normAutofit/>
          </a:bodyPr>
          <a:p>
            <a:endParaRPr b="0" lang="de-DE" sz="3200" spc="-1" strike="noStrike">
              <a:latin typeface="Arial"/>
            </a:endParaRPr>
          </a:p>
        </p:txBody>
      </p:sp>
      <p:sp>
        <p:nvSpPr>
          <p:cNvPr id="144" name="PlaceHolder 5"/>
          <p:cNvSpPr>
            <a:spLocks noGrp="1"/>
          </p:cNvSpPr>
          <p:nvPr>
            <p:ph type="body"/>
          </p:nvPr>
        </p:nvSpPr>
        <p:spPr>
          <a:xfrm>
            <a:off x="467424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46" name="PlaceHolder 2"/>
          <p:cNvSpPr>
            <a:spLocks noGrp="1"/>
          </p:cNvSpPr>
          <p:nvPr>
            <p:ph type="body"/>
          </p:nvPr>
        </p:nvSpPr>
        <p:spPr>
          <a:xfrm>
            <a:off x="457200" y="1604520"/>
            <a:ext cx="2649600" cy="1896840"/>
          </a:xfrm>
          <a:prstGeom prst="rect">
            <a:avLst/>
          </a:prstGeom>
        </p:spPr>
        <p:txBody>
          <a:bodyPr lIns="0" rIns="0" tIns="0" bIns="0">
            <a:normAutofit/>
          </a:bodyPr>
          <a:p>
            <a:endParaRPr b="0" lang="de-DE" sz="3200" spc="-1" strike="noStrike">
              <a:latin typeface="Arial"/>
            </a:endParaRPr>
          </a:p>
        </p:txBody>
      </p:sp>
      <p:sp>
        <p:nvSpPr>
          <p:cNvPr id="147" name="PlaceHolder 3"/>
          <p:cNvSpPr>
            <a:spLocks noGrp="1"/>
          </p:cNvSpPr>
          <p:nvPr>
            <p:ph type="body"/>
          </p:nvPr>
        </p:nvSpPr>
        <p:spPr>
          <a:xfrm>
            <a:off x="3239640" y="1604520"/>
            <a:ext cx="2649600" cy="1896840"/>
          </a:xfrm>
          <a:prstGeom prst="rect">
            <a:avLst/>
          </a:prstGeom>
        </p:spPr>
        <p:txBody>
          <a:bodyPr lIns="0" rIns="0" tIns="0" bIns="0">
            <a:normAutofit/>
          </a:bodyPr>
          <a:p>
            <a:endParaRPr b="0" lang="de-DE" sz="3200" spc="-1" strike="noStrike">
              <a:latin typeface="Arial"/>
            </a:endParaRPr>
          </a:p>
        </p:txBody>
      </p:sp>
      <p:sp>
        <p:nvSpPr>
          <p:cNvPr id="148" name="PlaceHolder 4"/>
          <p:cNvSpPr>
            <a:spLocks noGrp="1"/>
          </p:cNvSpPr>
          <p:nvPr>
            <p:ph type="body"/>
          </p:nvPr>
        </p:nvSpPr>
        <p:spPr>
          <a:xfrm>
            <a:off x="6022080" y="1604520"/>
            <a:ext cx="2649600" cy="1896840"/>
          </a:xfrm>
          <a:prstGeom prst="rect">
            <a:avLst/>
          </a:prstGeom>
        </p:spPr>
        <p:txBody>
          <a:bodyPr lIns="0" rIns="0" tIns="0" bIns="0">
            <a:normAutofit/>
          </a:bodyPr>
          <a:p>
            <a:endParaRPr b="0" lang="de-DE" sz="3200" spc="-1" strike="noStrike">
              <a:latin typeface="Arial"/>
            </a:endParaRPr>
          </a:p>
        </p:txBody>
      </p:sp>
      <p:sp>
        <p:nvSpPr>
          <p:cNvPr id="149" name="PlaceHolder 5"/>
          <p:cNvSpPr>
            <a:spLocks noGrp="1"/>
          </p:cNvSpPr>
          <p:nvPr>
            <p:ph type="body"/>
          </p:nvPr>
        </p:nvSpPr>
        <p:spPr>
          <a:xfrm>
            <a:off x="457200" y="3682080"/>
            <a:ext cx="2649600" cy="1896840"/>
          </a:xfrm>
          <a:prstGeom prst="rect">
            <a:avLst/>
          </a:prstGeom>
        </p:spPr>
        <p:txBody>
          <a:bodyPr lIns="0" rIns="0" tIns="0" bIns="0">
            <a:normAutofit/>
          </a:bodyPr>
          <a:p>
            <a:endParaRPr b="0" lang="de-DE" sz="3200" spc="-1" strike="noStrike">
              <a:latin typeface="Arial"/>
            </a:endParaRPr>
          </a:p>
        </p:txBody>
      </p:sp>
      <p:sp>
        <p:nvSpPr>
          <p:cNvPr id="150" name="PlaceHolder 6"/>
          <p:cNvSpPr>
            <a:spLocks noGrp="1"/>
          </p:cNvSpPr>
          <p:nvPr>
            <p:ph type="body"/>
          </p:nvPr>
        </p:nvSpPr>
        <p:spPr>
          <a:xfrm>
            <a:off x="3239640" y="3682080"/>
            <a:ext cx="2649600" cy="1896840"/>
          </a:xfrm>
          <a:prstGeom prst="rect">
            <a:avLst/>
          </a:prstGeom>
        </p:spPr>
        <p:txBody>
          <a:bodyPr lIns="0" rIns="0" tIns="0" bIns="0">
            <a:normAutofit/>
          </a:bodyPr>
          <a:p>
            <a:endParaRPr b="0" lang="de-DE" sz="3200" spc="-1" strike="noStrike">
              <a:latin typeface="Arial"/>
            </a:endParaRPr>
          </a:p>
        </p:txBody>
      </p:sp>
      <p:sp>
        <p:nvSpPr>
          <p:cNvPr id="151" name="PlaceHolder 7"/>
          <p:cNvSpPr>
            <a:spLocks noGrp="1"/>
          </p:cNvSpPr>
          <p:nvPr>
            <p:ph type="body"/>
          </p:nvPr>
        </p:nvSpPr>
        <p:spPr>
          <a:xfrm>
            <a:off x="6022080" y="3682080"/>
            <a:ext cx="26496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de-D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rIns="0" tIns="0" bIns="0">
            <a:normAutofit/>
          </a:bodyPr>
          <a:p>
            <a:endParaRPr b="0" lang="de-DE" sz="3200" spc="-1" strike="noStrike">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normAutofit/>
          </a:bodyPr>
          <a:p>
            <a:endParaRPr b="0" lang="de-DE" sz="3200" spc="-1" strike="noStrike">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normAutofit/>
          </a:bodyPr>
          <a:p>
            <a:endParaRPr b="0" lang="de-D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de-DE"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de-DE"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de-DE" sz="3200" spc="-1" strike="noStrike">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normAutofit/>
          </a:bodyPr>
          <a:p>
            <a:endParaRPr b="0" lang="de-D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440"/>
          </a:xfrm>
          <a:prstGeom prst="rect">
            <a:avLst/>
          </a:prstGeom>
        </p:spPr>
        <p:txBody>
          <a:bodyPr lIns="0" rIns="0" tIns="0" bIns="0" anchor="ctr">
            <a:noAutofit/>
          </a:bodyPr>
          <a:p>
            <a:r>
              <a:rPr b="0" lang="de-DE" sz="1800" spc="-1" strike="noStrike">
                <a:latin typeface="Arial"/>
              </a:rPr>
              <a:t>Format des Titeltextes durch Klicken bearbeiten</a:t>
            </a:r>
            <a:endParaRPr b="0" lang="de-DE" sz="1800" spc="-1" strike="noStrike">
              <a:latin typeface="Arial"/>
            </a:endParaRPr>
          </a:p>
        </p:txBody>
      </p:sp>
      <p:sp>
        <p:nvSpPr>
          <p:cNvPr id="1" name="PlaceHolder 2"/>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de-DE" sz="1800" spc="-1" strike="noStrike">
                <a:latin typeface="Arial"/>
              </a:rPr>
              <a:t>Format des Gliederungstextes durch Klicken bearbeiten</a:t>
            </a:r>
            <a:endParaRPr b="0" lang="de-DE" sz="1800" spc="-1" strike="noStrike">
              <a:latin typeface="Arial"/>
            </a:endParaRPr>
          </a:p>
          <a:p>
            <a:pPr lvl="1" marL="864000" indent="-324000">
              <a:spcBef>
                <a:spcPts val="1134"/>
              </a:spcBef>
              <a:buClr>
                <a:srgbClr val="000000"/>
              </a:buClr>
              <a:buSzPct val="75000"/>
              <a:buFont typeface="Symbol" charset="2"/>
              <a:buChar char=""/>
            </a:pPr>
            <a:r>
              <a:rPr b="0" lang="de-DE" sz="1800" spc="-1" strike="noStrike">
                <a:latin typeface="Arial"/>
              </a:rPr>
              <a:t>Zweite Gliederungsebene</a:t>
            </a:r>
            <a:endParaRPr b="0" lang="de-DE" sz="1800" spc="-1" strike="noStrike">
              <a:latin typeface="Arial"/>
            </a:endParaRPr>
          </a:p>
          <a:p>
            <a:pPr lvl="2" marL="1296000" indent="-288000">
              <a:spcBef>
                <a:spcPts val="850"/>
              </a:spcBef>
              <a:buClr>
                <a:srgbClr val="000000"/>
              </a:buClr>
              <a:buSzPct val="45000"/>
              <a:buFont typeface="Wingdings" charset="2"/>
              <a:buChar char=""/>
            </a:pPr>
            <a:r>
              <a:rPr b="0" lang="de-DE" sz="1800" spc="-1" strike="noStrike">
                <a:latin typeface="Arial"/>
              </a:rPr>
              <a:t>Dritte Gliederungsebene</a:t>
            </a:r>
            <a:endParaRPr b="0" lang="de-DE" sz="1800" spc="-1" strike="noStrike">
              <a:latin typeface="Arial"/>
            </a:endParaRPr>
          </a:p>
          <a:p>
            <a:pPr lvl="3" marL="1728000" indent="-216000">
              <a:spcBef>
                <a:spcPts val="567"/>
              </a:spcBef>
              <a:buClr>
                <a:srgbClr val="000000"/>
              </a:buClr>
              <a:buSzPct val="75000"/>
              <a:buFont typeface="Symbol" charset="2"/>
              <a:buChar char=""/>
            </a:pPr>
            <a:r>
              <a:rPr b="0" lang="de-DE" sz="1800" spc="-1" strike="noStrike">
                <a:latin typeface="Arial"/>
              </a:rPr>
              <a:t>Vierte Gliederungsebene</a:t>
            </a:r>
            <a:endParaRPr b="0" lang="de-DE" sz="1800" spc="-1" strike="noStrike">
              <a:latin typeface="Arial"/>
            </a:endParaRPr>
          </a:p>
          <a:p>
            <a:pPr lvl="4" marL="2160000" indent="-216000">
              <a:spcBef>
                <a:spcPts val="283"/>
              </a:spcBef>
              <a:buClr>
                <a:srgbClr val="000000"/>
              </a:buClr>
              <a:buSzPct val="45000"/>
              <a:buFont typeface="Wingdings" charset="2"/>
              <a:buChar char=""/>
            </a:pPr>
            <a:r>
              <a:rPr b="0" lang="de-DE" sz="1800" spc="-1" strike="noStrike">
                <a:latin typeface="Arial"/>
              </a:rPr>
              <a:t>Fünfte Gliederungsebene</a:t>
            </a:r>
            <a:endParaRPr b="0" lang="de-DE" sz="1800" spc="-1" strike="noStrike">
              <a:latin typeface="Arial"/>
            </a:endParaRPr>
          </a:p>
          <a:p>
            <a:pPr lvl="5" marL="2592000" indent="-216000">
              <a:spcBef>
                <a:spcPts val="283"/>
              </a:spcBef>
              <a:buClr>
                <a:srgbClr val="000000"/>
              </a:buClr>
              <a:buSzPct val="45000"/>
              <a:buFont typeface="Wingdings" charset="2"/>
              <a:buChar char=""/>
            </a:pPr>
            <a:r>
              <a:rPr b="0" lang="de-DE" sz="1800" spc="-1" strike="noStrike">
                <a:latin typeface="Arial"/>
              </a:rPr>
              <a:t>Sechste Gliederungsebene</a:t>
            </a:r>
            <a:endParaRPr b="0" lang="de-DE" sz="1800" spc="-1" strike="noStrike">
              <a:latin typeface="Arial"/>
            </a:endParaRPr>
          </a:p>
          <a:p>
            <a:pPr lvl="6" marL="3024000" indent="-216000">
              <a:spcBef>
                <a:spcPts val="283"/>
              </a:spcBef>
              <a:buClr>
                <a:srgbClr val="000000"/>
              </a:buClr>
              <a:buSzPct val="45000"/>
              <a:buFont typeface="Wingdings" charset="2"/>
              <a:buChar char=""/>
            </a:pPr>
            <a:r>
              <a:rPr b="0" lang="de-DE" sz="1800" spc="-1" strike="noStrike">
                <a:latin typeface="Arial"/>
              </a:rPr>
              <a:t>Siebte Gliederungsebene</a:t>
            </a:r>
            <a:endParaRPr b="0" lang="de-D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de-DE" sz="4400" spc="-1" strike="noStrike">
                <a:latin typeface="Arial"/>
              </a:rPr>
              <a:t>Format des Titeltextes durch Klicken bearbeiten</a:t>
            </a:r>
            <a:endParaRPr b="0" lang="de-DE" sz="4400" spc="-1" strike="noStrike">
              <a:latin typeface="Arial"/>
            </a:endParaRPr>
          </a:p>
        </p:txBody>
      </p:sp>
      <p:sp>
        <p:nvSpPr>
          <p:cNvPr id="39"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000000"/>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000000"/>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000000"/>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000000"/>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000000"/>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000000"/>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de-DE" sz="4400" spc="-1" strike="noStrike">
                <a:latin typeface="Arial"/>
              </a:rPr>
              <a:t>Format des Titeltextes durch Klicken bearbeiten</a:t>
            </a:r>
            <a:endParaRPr b="0" lang="de-DE" sz="4400" spc="-1" strike="noStrike">
              <a:latin typeface="Arial"/>
            </a:endParaRPr>
          </a:p>
        </p:txBody>
      </p:sp>
      <p:sp>
        <p:nvSpPr>
          <p:cNvPr id="77"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000000"/>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000000"/>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000000"/>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000000"/>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000000"/>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000000"/>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8880" cy="1144440"/>
          </a:xfrm>
          <a:prstGeom prst="rect">
            <a:avLst/>
          </a:prstGeom>
        </p:spPr>
        <p:txBody>
          <a:bodyPr lIns="0" rIns="0" tIns="0" bIns="0" anchor="ctr">
            <a:noAutofit/>
          </a:bodyPr>
          <a:p>
            <a:r>
              <a:rPr b="0" lang="de-DE" sz="1800" spc="-1" strike="noStrike">
                <a:latin typeface="Arial"/>
              </a:rPr>
              <a:t>Format des Titeltextes durch Klicken bearbeiten</a:t>
            </a:r>
            <a:endParaRPr b="0" lang="de-DE" sz="1800" spc="-1" strike="noStrike">
              <a:latin typeface="Arial"/>
            </a:endParaRPr>
          </a:p>
        </p:txBody>
      </p:sp>
      <p:sp>
        <p:nvSpPr>
          <p:cNvPr id="115"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000000"/>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000000"/>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000000"/>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000000"/>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000000"/>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000000"/>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www.standardsicherung.schulministerium.nrw.de/cms/zentrale-pruefungen-10/faecher/fach.php?fach=44" TargetMode="External"/><Relationship Id="rId2" Type="http://schemas.openxmlformats.org/officeDocument/2006/relationships/hyperlink" Target="https://www.standardsicherung.schulministerium.nrw.de/cms/zentrale-pruefungen-10/faecher/fach.php?fach=44"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hyperlink" Target="http://www.standardsicherung.schulministerium.nrw.de/cms/zentrale-pruefungen-10/faecher" TargetMode="External"/><Relationship Id="rId2"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7.xml.rels><?xml version="1.0" encoding="UTF-8"?>
<Relationships xmlns="http://schemas.openxmlformats.org/package/2006/relationships"><Relationship Id="rId1" Type="http://schemas.openxmlformats.org/officeDocument/2006/relationships/hyperlink" Target="http://www.standardsicherung.schulministerium.nrw.de/cms/zentrale-pruefungen-10/uebersicht" TargetMode="External"/><Relationship Id="rId2" Type="http://schemas.openxmlformats.org/officeDocument/2006/relationships/image" Target="../media/image1.png"/><Relationship Id="rId3" Type="http://schemas.openxmlformats.org/officeDocument/2006/relationships/slideLayout" Target="../slideLayouts/slideLayout41.xml"/>
</Relationships>
</file>

<file path=ppt/slides/_rels/slide28.xml.rels><?xml version="1.0" encoding="UTF-8"?>
<Relationships xmlns="http://schemas.openxmlformats.org/package/2006/relationships"><Relationship Id="rId1" Type="http://schemas.openxmlformats.org/officeDocument/2006/relationships/hyperlink" Target="http://www.standardsicherung.schulministerium.nrw.de/cms/zentrale-pruefungen-10/pruefungsaufgaben" TargetMode="External"/><Relationship Id="rId2"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hyperlink" Target="https://www.standardsicherung.schulministerium.nrw.de/cms/zentrale-pruefungen-10/rechtsgrundlagen/" TargetMode="External"/><Relationship Id="rId2" Type="http://schemas.openxmlformats.org/officeDocument/2006/relationships/hyperlink" Target="https://www.standardsicherung.schulministerium.nrw.de/cms/zentrale-pruefungen-10/rechtsgrundlagen/" TargetMode="External"/><Relationship Id="rId3" Type="http://schemas.openxmlformats.org/officeDocument/2006/relationships/hyperlink" Target="http://url.nrw/nachteilsausgleiche" TargetMode="External"/><Relationship Id="rId4" Type="http://schemas.openxmlformats.org/officeDocument/2006/relationships/hyperlink" Target="http://url.nrw/nachteilsausgleiche" TargetMode="External"/><Relationship Id="rId5" Type="http://schemas.openxmlformats.org/officeDocument/2006/relationships/hyperlink" Target="http://url.nrw/nachteilsausgleiche" TargetMode="External"/><Relationship Id="rId6" Type="http://schemas.openxmlformats.org/officeDocument/2006/relationships/hyperlink" Target="http://www.anmeldung.standardsicherung.de/" TargetMode="External"/><Relationship Id="rId7" Type="http://schemas.openxmlformats.org/officeDocument/2006/relationships/hyperlink" Target="mailto:pruefungen10@qua-lis.nrw.de" TargetMode="External"/><Relationship Id="rId8"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itel 1"/>
          <p:cNvSpPr/>
          <p:nvPr/>
        </p:nvSpPr>
        <p:spPr>
          <a:xfrm>
            <a:off x="685800" y="2130480"/>
            <a:ext cx="7771320" cy="1468800"/>
          </a:xfrm>
          <a:prstGeom prst="rect">
            <a:avLst/>
          </a:prstGeom>
          <a:noFill/>
          <a:ln w="0">
            <a:noFill/>
          </a:ln>
        </p:spPr>
        <p:style>
          <a:lnRef idx="0"/>
          <a:fillRef idx="0"/>
          <a:effectRef idx="0"/>
          <a:fontRef idx="minor"/>
        </p:style>
        <p:txBody>
          <a:bodyPr lIns="90000" rIns="90000" tIns="45000" bIns="45000" anchor="ctr">
            <a:normAutofit fontScale="85000"/>
          </a:bodyPr>
          <a:p>
            <a:pPr algn="ctr">
              <a:lnSpc>
                <a:spcPct val="100000"/>
              </a:lnSpc>
            </a:pPr>
            <a:r>
              <a:rPr b="1" lang="de-DE" sz="4000" spc="-1" strike="noStrike">
                <a:solidFill>
                  <a:srgbClr val="000000"/>
                </a:solidFill>
                <a:latin typeface="Calibri"/>
                <a:ea typeface="DejaVu Sans"/>
              </a:rPr>
              <a:t>DURCHFÜHRUNG</a:t>
            </a:r>
            <a:br/>
            <a:r>
              <a:rPr b="1" lang="de-DE" sz="4000" spc="-1" strike="noStrike">
                <a:solidFill>
                  <a:srgbClr val="000000"/>
                </a:solidFill>
                <a:latin typeface="Calibri"/>
                <a:ea typeface="DejaVu Sans"/>
              </a:rPr>
              <a:t>ZENTRALE PRÜFUNGEN 10</a:t>
            </a:r>
            <a:br/>
            <a:r>
              <a:rPr b="1" lang="de-DE" sz="4000" spc="-1" strike="noStrike">
                <a:solidFill>
                  <a:srgbClr val="ff0000"/>
                </a:solidFill>
                <a:latin typeface="Calibri"/>
                <a:ea typeface="DejaVu Sans"/>
              </a:rPr>
              <a:t>2024</a:t>
            </a:r>
            <a:endParaRPr b="0" lang="de-DE" sz="4000" spc="-1" strike="noStrike">
              <a:latin typeface="Arial"/>
            </a:endParaRPr>
          </a:p>
        </p:txBody>
      </p:sp>
      <p:sp>
        <p:nvSpPr>
          <p:cNvPr id="153" name="Untertitel 2"/>
          <p:cNvSpPr/>
          <p:nvPr/>
        </p:nvSpPr>
        <p:spPr>
          <a:xfrm>
            <a:off x="1371600" y="3886200"/>
            <a:ext cx="6399720" cy="1751400"/>
          </a:xfrm>
          <a:prstGeom prst="rect">
            <a:avLst/>
          </a:prstGeom>
          <a:noFill/>
          <a:ln w="0">
            <a:noFill/>
          </a:ln>
        </p:spPr>
        <p:style>
          <a:lnRef idx="0"/>
          <a:fillRef idx="0"/>
          <a:effectRef idx="0"/>
          <a:fontRef idx="minor"/>
        </p:style>
        <p:txBody>
          <a:bodyPr lIns="90000" rIns="90000" tIns="45000" bIns="45000">
            <a:normAutofit/>
          </a:bodyPr>
          <a:p>
            <a:pPr algn="ctr">
              <a:lnSpc>
                <a:spcPct val="100000"/>
              </a:lnSpc>
              <a:spcBef>
                <a:spcPts val="641"/>
              </a:spcBef>
              <a:tabLst>
                <a:tab algn="l" pos="0"/>
              </a:tabLst>
            </a:pPr>
            <a:r>
              <a:rPr b="0" lang="de-DE" sz="3200" spc="-1" strike="noStrike">
                <a:solidFill>
                  <a:srgbClr val="000000"/>
                </a:solidFill>
                <a:latin typeface="Calibri"/>
                <a:ea typeface="DejaVu Sans"/>
              </a:rPr>
              <a:t>Verfahren – Termine</a:t>
            </a:r>
            <a:endParaRPr b="0" lang="de-DE" sz="3200" spc="-1" strike="noStrike">
              <a:latin typeface="Arial"/>
            </a:endParaRPr>
          </a:p>
          <a:p>
            <a:pPr algn="ctr">
              <a:lnSpc>
                <a:spcPct val="100000"/>
              </a:lnSpc>
              <a:spcBef>
                <a:spcPts val="1199"/>
              </a:spcBef>
              <a:tabLst>
                <a:tab algn="l" pos="0"/>
              </a:tabLst>
            </a:pPr>
            <a:r>
              <a:rPr b="0" lang="de-DE" sz="1400" spc="-1" strike="noStrike" u="sng">
                <a:solidFill>
                  <a:srgbClr val="000000"/>
                </a:solidFill>
                <a:uFillTx/>
                <a:latin typeface="Calibri"/>
                <a:ea typeface="DejaVu Sans"/>
              </a:rPr>
              <a:t>Bezug</a:t>
            </a:r>
            <a:r>
              <a:rPr b="0" lang="de-DE" sz="1400" spc="-1" strike="noStrike">
                <a:solidFill>
                  <a:srgbClr val="000000"/>
                </a:solidFill>
                <a:latin typeface="Calibri"/>
                <a:ea typeface="DejaVu Sans"/>
              </a:rPr>
              <a:t>: Rundverfügung zu den Zentralen Prüfungen 10 im Jahr 2023 – </a:t>
            </a:r>
            <a:r>
              <a:rPr b="1" lang="de-DE" sz="1400" spc="-1" strike="noStrike">
                <a:solidFill>
                  <a:srgbClr val="000000"/>
                </a:solidFill>
                <a:latin typeface="Calibri"/>
                <a:ea typeface="DejaVu Sans"/>
              </a:rPr>
              <a:t>Teil A</a:t>
            </a:r>
            <a:endParaRPr b="0" lang="de-DE" sz="1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4000" spc="-1" strike="noStrike">
                <a:solidFill>
                  <a:srgbClr val="000000"/>
                </a:solidFill>
                <a:latin typeface="Calibri"/>
                <a:ea typeface="DejaVu Sans"/>
              </a:rPr>
              <a:t>Mathematik - Prüfungsstruktur</a:t>
            </a:r>
            <a:endParaRPr b="0" lang="de-DE" sz="4000" spc="-1" strike="noStrike">
              <a:latin typeface="Arial"/>
            </a:endParaRPr>
          </a:p>
        </p:txBody>
      </p:sp>
      <p:sp>
        <p:nvSpPr>
          <p:cNvPr id="189" name="Inhaltsplatzhalter 2"/>
          <p:cNvSpPr/>
          <p:nvPr/>
        </p:nvSpPr>
        <p:spPr>
          <a:xfrm>
            <a:off x="457200" y="1412640"/>
            <a:ext cx="8228520" cy="4712400"/>
          </a:xfrm>
          <a:prstGeom prst="rect">
            <a:avLst/>
          </a:prstGeom>
          <a:noFill/>
          <a:ln w="0">
            <a:noFill/>
          </a:ln>
        </p:spPr>
        <p:style>
          <a:lnRef idx="0"/>
          <a:fillRef idx="0"/>
          <a:effectRef idx="0"/>
          <a:fontRef idx="minor"/>
        </p:style>
      </p:sp>
      <p:sp>
        <p:nvSpPr>
          <p:cNvPr id="190"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191"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2731084E-E6D1-4B59-B013-EC635FC790E9}" type="slidenum">
              <a:rPr b="0" lang="de-DE" sz="1200" spc="-1" strike="noStrike">
                <a:solidFill>
                  <a:srgbClr val="8b8b8b"/>
                </a:solidFill>
                <a:latin typeface="Calibri"/>
                <a:ea typeface="DejaVu Sans"/>
              </a:rPr>
              <a:t>7</a:t>
            </a:fld>
            <a:endParaRPr b="0" lang="de-DE" sz="1200" spc="-1" strike="noStrike">
              <a:latin typeface="Arial"/>
            </a:endParaRPr>
          </a:p>
        </p:txBody>
      </p:sp>
      <p:sp>
        <p:nvSpPr>
          <p:cNvPr id="192" name="Rechteck 5"/>
          <p:cNvSpPr/>
          <p:nvPr/>
        </p:nvSpPr>
        <p:spPr>
          <a:xfrm>
            <a:off x="457200" y="1028520"/>
            <a:ext cx="6399720" cy="4478760"/>
          </a:xfrm>
          <a:prstGeom prst="rect">
            <a:avLst/>
          </a:prstGeom>
          <a:noFill/>
          <a:ln w="0">
            <a:noFill/>
          </a:ln>
        </p:spPr>
        <p:style>
          <a:lnRef idx="0"/>
          <a:fillRef idx="0"/>
          <a:effectRef idx="0"/>
          <a:fontRef idx="minor"/>
        </p:style>
        <p:txBody>
          <a:bodyPr lIns="90000" rIns="90000" tIns="45000" bIns="45000">
            <a:spAutoFit/>
          </a:bodyPr>
          <a:p>
            <a:pPr>
              <a:lnSpc>
                <a:spcPct val="100000"/>
              </a:lnSpc>
            </a:pP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Die schriftliche Prüfung besteht aus zwei Teilen.</a:t>
            </a:r>
            <a:endParaRPr b="0" lang="de-DE" sz="1800" spc="-1" strike="noStrike">
              <a:latin typeface="Arial"/>
            </a:endParaRPr>
          </a:p>
          <a:p>
            <a:pPr>
              <a:lnSpc>
                <a:spcPct val="100000"/>
              </a:lnSpc>
            </a:pP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1" lang="de-DE" sz="1800" spc="-1" strike="noStrike">
                <a:solidFill>
                  <a:srgbClr val="000000"/>
                </a:solidFill>
                <a:latin typeface="Calibri"/>
                <a:ea typeface="DejaVu Sans"/>
              </a:rPr>
              <a:t>Prüfungsteil A</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grundlegende Kompetenzen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einzelne, nicht aufeinander bezogenen Aufgaben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ohne die Hilfsmittel Taschenrechner und Formelsammlung</a:t>
            </a:r>
            <a:endParaRPr b="0" lang="de-DE" sz="1800" spc="-1" strike="noStrike">
              <a:latin typeface="Arial"/>
            </a:endParaRPr>
          </a:p>
          <a:p>
            <a:pPr>
              <a:lnSpc>
                <a:spcPct val="100000"/>
              </a:lnSpc>
            </a:pP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1" lang="de-DE" sz="1800" spc="-1" strike="noStrike">
                <a:solidFill>
                  <a:srgbClr val="000000"/>
                </a:solidFill>
                <a:latin typeface="Calibri"/>
                <a:ea typeface="DejaVu Sans"/>
              </a:rPr>
              <a:t>Prüfungsteil B</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drei komplexere Aufgaben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jeweils mehrere Teilaufgaben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jeweils innerhalb eines Kontextes</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insgesamt Kompetenzen erforderlich aus</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allen Prozessbereichen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allen Inhaltsbereichen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der gesamten Sekundarstufe I</a:t>
            </a:r>
            <a:endParaRPr b="0" lang="de-DE" sz="18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1" lang="de-DE" sz="4000" spc="-1" strike="noStrike">
                <a:solidFill>
                  <a:srgbClr val="000000"/>
                </a:solidFill>
                <a:latin typeface="Calibri"/>
                <a:ea typeface="DejaVu Sans"/>
              </a:rPr>
              <a:t>Hilfsmittel: Deutsch</a:t>
            </a:r>
            <a:endParaRPr b="0" lang="de-DE" sz="4000" spc="-1" strike="noStrike">
              <a:latin typeface="Arial"/>
            </a:endParaRPr>
          </a:p>
        </p:txBody>
      </p:sp>
      <p:sp>
        <p:nvSpPr>
          <p:cNvPr id="194"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a:bodyPr>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Im Fach Deutsch müssen mehrere Exemplare eines Wörterbuchs zur deutschen Rechtschreibung zur Einsichtnahme für die Prüflinge im Prüfungsraum bereit liegen.</a:t>
            </a:r>
            <a:endParaRPr b="0" lang="de-DE" sz="1800" spc="-1" strike="noStrike">
              <a:latin typeface="Arial"/>
            </a:endParaRPr>
          </a:p>
          <a:p>
            <a:pPr marL="343080" indent="-342000">
              <a:lnSpc>
                <a:spcPct val="100000"/>
              </a:lnSpc>
              <a:spcBef>
                <a:spcPts val="1199"/>
              </a:spcBef>
              <a:buClr>
                <a:srgbClr val="000000"/>
              </a:buClr>
              <a:buFont typeface="Arial"/>
              <a:buChar char="•"/>
            </a:pPr>
            <a:r>
              <a:rPr b="0" lang="de-DE" sz="1800" spc="-1" strike="noStrike">
                <a:solidFill>
                  <a:srgbClr val="000000"/>
                </a:solidFill>
                <a:latin typeface="Calibri"/>
                <a:ea typeface="DejaVu Sans"/>
              </a:rPr>
              <a:t>Fünf Exemplare dürften in der Regel ausreichen.</a:t>
            </a:r>
            <a:endParaRPr b="0" lang="de-DE" sz="1800" spc="-1" strike="noStrike">
              <a:latin typeface="Arial"/>
            </a:endParaRPr>
          </a:p>
          <a:p>
            <a:pPr marL="343080" indent="-342000">
              <a:lnSpc>
                <a:spcPct val="100000"/>
              </a:lnSpc>
              <a:spcBef>
                <a:spcPts val="1199"/>
              </a:spcBef>
              <a:buClr>
                <a:srgbClr val="000000"/>
              </a:buClr>
              <a:buFont typeface="Arial"/>
              <a:buChar char="•"/>
            </a:pPr>
            <a:r>
              <a:rPr b="0" lang="de-DE" sz="1800" spc="-1" strike="noStrike">
                <a:solidFill>
                  <a:srgbClr val="000000"/>
                </a:solidFill>
                <a:latin typeface="Calibri"/>
                <a:ea typeface="DejaVu Sans"/>
              </a:rPr>
              <a:t>Wörterbücher für andere Muttersprachen als Deutsch sind in den zentralen Prüfungen nicht zugelassen.</a:t>
            </a:r>
            <a:endParaRPr b="0" lang="de-DE" sz="1800" spc="-1" strike="noStrike">
              <a:latin typeface="Arial"/>
            </a:endParaRPr>
          </a:p>
          <a:p>
            <a:pPr marL="343080" indent="-342000">
              <a:lnSpc>
                <a:spcPct val="100000"/>
              </a:lnSpc>
              <a:spcBef>
                <a:spcPts val="1199"/>
              </a:spcBef>
              <a:buClr>
                <a:srgbClr val="000000"/>
              </a:buClr>
              <a:buFont typeface="Arial"/>
              <a:buChar char="•"/>
            </a:pPr>
            <a:r>
              <a:rPr b="0" lang="de-DE" sz="1800" spc="-1" strike="noStrike">
                <a:solidFill>
                  <a:srgbClr val="000000"/>
                </a:solidFill>
                <a:latin typeface="Calibri"/>
                <a:ea typeface="DejaVu Sans"/>
              </a:rPr>
              <a:t>Sollten sich Hilfen, die in den Aufgabenstellungen nicht vorgesehen sind, für das Verständnis einer Aufgabe als unverzichtbar erweisen, so sind diese von der jeweiligen Fachlehrkraft zu geben und in das Protokoll aufzunehmen.</a:t>
            </a:r>
            <a:endParaRPr b="0" lang="de-DE" sz="1800" spc="-1" strike="noStrike">
              <a:latin typeface="Arial"/>
            </a:endParaRPr>
          </a:p>
        </p:txBody>
      </p:sp>
      <p:sp>
        <p:nvSpPr>
          <p:cNvPr id="195"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196"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DCA4BFA7-C01C-49E6-B485-36B51FE19BB6}" type="slidenum">
              <a:rPr b="0" lang="de-DE" sz="1200" spc="-1" strike="noStrike">
                <a:solidFill>
                  <a:srgbClr val="8b8b8b"/>
                </a:solidFill>
                <a:latin typeface="Calibri"/>
                <a:ea typeface="DejaVu Sans"/>
              </a:rPr>
              <a:t>11</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1" lang="de-DE" sz="4000" spc="-1" strike="noStrike">
                <a:solidFill>
                  <a:srgbClr val="000000"/>
                </a:solidFill>
                <a:latin typeface="Calibri"/>
                <a:ea typeface="DejaVu Sans"/>
              </a:rPr>
              <a:t>Hilfsmittel: Englisch</a:t>
            </a:r>
            <a:endParaRPr b="0" lang="de-DE" sz="4000" spc="-1" strike="noStrike">
              <a:latin typeface="Arial"/>
            </a:endParaRPr>
          </a:p>
        </p:txBody>
      </p:sp>
      <p:sp>
        <p:nvSpPr>
          <p:cNvPr id="198"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a:bodyPr>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Im Fach Englisch sind </a:t>
            </a:r>
            <a:r>
              <a:rPr b="1" i="1" lang="de-DE" sz="1800" spc="-1" strike="noStrike">
                <a:solidFill>
                  <a:srgbClr val="000000"/>
                </a:solidFill>
                <a:latin typeface="Calibri"/>
                <a:ea typeface="DejaVu Sans"/>
              </a:rPr>
              <a:t>keine</a:t>
            </a:r>
            <a:r>
              <a:rPr b="1" lang="de-DE" sz="1800" spc="-1" strike="noStrike">
                <a:solidFill>
                  <a:srgbClr val="000000"/>
                </a:solidFill>
                <a:latin typeface="Calibri"/>
                <a:ea typeface="DejaVu Sans"/>
              </a:rPr>
              <a:t> Wörterbücher </a:t>
            </a:r>
            <a:r>
              <a:rPr b="0" lang="de-DE" sz="1800" spc="-1" strike="noStrike">
                <a:solidFill>
                  <a:srgbClr val="000000"/>
                </a:solidFill>
                <a:latin typeface="Calibri"/>
                <a:ea typeface="DejaVu Sans"/>
              </a:rPr>
              <a:t>zugelassen. </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Sollten sich Hilfen, die in den Aufgabenstellungen nicht vorgesehen sind, für das Verständnis einer Aufgabe als unverzichtbar erweisen, so sind diese von der jeweiligen Fachlehrkraft zu geben und in das Protokoll aufzunehmen.</a:t>
            </a: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a:p>
            <a:pPr>
              <a:lnSpc>
                <a:spcPct val="100000"/>
              </a:lnSpc>
              <a:spcBef>
                <a:spcPts val="360"/>
              </a:spcBef>
              <a:tabLst>
                <a:tab algn="l" pos="0"/>
              </a:tabLst>
            </a:pPr>
            <a:r>
              <a:rPr b="0" lang="de-DE" sz="1800" spc="-1" strike="noStrike">
                <a:solidFill>
                  <a:srgbClr val="000000"/>
                </a:solidFill>
                <a:latin typeface="Calibri"/>
                <a:ea typeface="DejaVu Sans"/>
              </a:rPr>
              <a:t>Bitte beachten:</a:t>
            </a:r>
            <a:endParaRPr b="0" lang="de-DE" sz="1800" spc="-1" strike="noStrike">
              <a:latin typeface="Arial"/>
            </a:endParaRPr>
          </a:p>
          <a:p>
            <a:pPr>
              <a:lnSpc>
                <a:spcPct val="100000"/>
              </a:lnSpc>
              <a:spcBef>
                <a:spcPts val="360"/>
              </a:spcBef>
              <a:tabLst>
                <a:tab algn="l" pos="0"/>
              </a:tabLst>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RdErl. des MSW v. 18.11.2005 zum Gebrauch ein- und zweisprachiger </a:t>
            </a: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Wörterbücher in den fremdsprachlichen Fächern, BASS 15 – 02 Nr. 13.</a:t>
            </a: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p:txBody>
      </p:sp>
      <p:sp>
        <p:nvSpPr>
          <p:cNvPr id="199"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00"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4E689E9F-280A-4D67-B05F-95A07D3D43F5}" type="slidenum">
              <a:rPr b="0" lang="de-DE" sz="1200" spc="-1" strike="noStrike">
                <a:solidFill>
                  <a:srgbClr val="8b8b8b"/>
                </a:solidFill>
                <a:latin typeface="Calibri"/>
                <a:ea typeface="DejaVu Sans"/>
              </a:rPr>
              <a:t>12</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1" lang="de-DE" sz="4000" spc="-1" strike="noStrike">
                <a:solidFill>
                  <a:srgbClr val="000000"/>
                </a:solidFill>
                <a:latin typeface="Calibri"/>
                <a:ea typeface="DejaVu Sans"/>
              </a:rPr>
              <a:t>Hilfsmittel: Mathematik (Neu)</a:t>
            </a:r>
            <a:endParaRPr b="0" lang="de-DE" sz="4000" spc="-1" strike="noStrike">
              <a:latin typeface="Arial"/>
            </a:endParaRPr>
          </a:p>
        </p:txBody>
      </p:sp>
      <p:sp>
        <p:nvSpPr>
          <p:cNvPr id="202"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Autofit/>
          </a:bodyPr>
          <a:p>
            <a:pPr marL="343080" indent="-342000">
              <a:lnSpc>
                <a:spcPct val="120000"/>
              </a:lnSpc>
              <a:spcBef>
                <a:spcPts val="340"/>
              </a:spcBef>
              <a:buClr>
                <a:srgbClr val="000000"/>
              </a:buClr>
              <a:buFont typeface="Arial"/>
              <a:buChar char="•"/>
            </a:pPr>
            <a:r>
              <a:rPr b="0" lang="de-DE" sz="1700" spc="-1" strike="noStrike">
                <a:solidFill>
                  <a:srgbClr val="000000"/>
                </a:solidFill>
                <a:latin typeface="Calibri"/>
                <a:ea typeface="DejaVu Sans"/>
              </a:rPr>
              <a:t>Im Fach Mathematik sind im ersten Prüfungsteil lediglich die Hilfsmittel Zirkel und Geodreieck zugelassen. Im zweiten Prüfungsteil sind die Hilfsmittel Zirkel und Geodreieck, eine handelsübliche oder die vom Ministerium im Internet bereitgestellte Formelsammlung sowie Taschenrechner zugelassen. Alle Hilfsmittel müssen im Unterricht eingeführt und regelmäßig verwendet worden sein.</a:t>
            </a:r>
            <a:endParaRPr b="0" lang="de-DE" sz="1700" spc="-1" strike="noStrike">
              <a:latin typeface="Arial"/>
            </a:endParaRPr>
          </a:p>
          <a:p>
            <a:pPr marL="343080" indent="-342000">
              <a:lnSpc>
                <a:spcPct val="120000"/>
              </a:lnSpc>
              <a:spcBef>
                <a:spcPts val="340"/>
              </a:spcBef>
              <a:buClr>
                <a:srgbClr val="000000"/>
              </a:buClr>
              <a:buFont typeface="Arial"/>
              <a:buChar char="•"/>
            </a:pPr>
            <a:r>
              <a:rPr b="0" lang="de-DE" sz="1700" spc="-1" strike="noStrike">
                <a:solidFill>
                  <a:srgbClr val="000000"/>
                </a:solidFill>
                <a:latin typeface="Calibri"/>
                <a:ea typeface="DejaVu Sans"/>
              </a:rPr>
              <a:t>In den Prüfungen unterliegen wissenschaftliche Taschenrechner (ohne oder mit Grafikfähigkeit) keiner Einschränkung bzgl. des Funktionsspektrums. Die Fachlehrkraft hat vor der Prüfung bei allen Taschen-rechnern einen Speicher-Reset durchzuführen oder sich von der vorgenommenen Löschung des Speichers zu überzeugen.</a:t>
            </a:r>
            <a:endParaRPr b="0" lang="de-DE" sz="1700" spc="-1" strike="noStrike">
              <a:latin typeface="Arial"/>
            </a:endParaRPr>
          </a:p>
          <a:p>
            <a:pPr marL="343080" indent="-342000">
              <a:lnSpc>
                <a:spcPct val="120000"/>
              </a:lnSpc>
              <a:spcBef>
                <a:spcPts val="340"/>
              </a:spcBef>
              <a:buClr>
                <a:srgbClr val="000000"/>
              </a:buClr>
              <a:buFont typeface="Arial"/>
              <a:buChar char="•"/>
            </a:pPr>
            <a:r>
              <a:rPr b="0" lang="de-DE" sz="1700" spc="-1" strike="noStrike">
                <a:solidFill>
                  <a:srgbClr val="000000"/>
                </a:solidFill>
                <a:latin typeface="Calibri"/>
                <a:ea typeface="DejaVu Sans"/>
              </a:rPr>
              <a:t>Die Erfahrung zeigt, dass die Formelsammlung nur dann eine Hilfe für Schülerinnen und Schüler ist, wenn sie auch im Unterricht regelmäßig eingesetzt wird. In vielen Schulen wird deswegen mit einer einheitlichen Formelsammlung gearbeitet. Die Entscheidung über die Auswahl trifft die Schulkonferenz auf Empfehlung der Fach- sowie Lehrerkonferenz (Schulgesetz § 30 (3), § 68 (3), § 70 (4)). </a:t>
            </a:r>
            <a:r>
              <a:rPr b="0" lang="de-DE" sz="1700" spc="-1" strike="noStrike" u="sng">
                <a:solidFill>
                  <a:srgbClr val="0000ff"/>
                </a:solidFill>
                <a:uFillTx/>
                <a:latin typeface="Calibri"/>
                <a:ea typeface="DejaVu Sans"/>
                <a:hlinkClick r:id="rId1"/>
              </a:rPr>
              <a:t>Link zur </a:t>
            </a:r>
            <a:r>
              <a:rPr b="0" lang="de-DE" sz="1700" spc="-1" strike="noStrike" u="sng">
                <a:solidFill>
                  <a:srgbClr val="0000ff"/>
                </a:solidFill>
                <a:uFillTx/>
                <a:latin typeface="Calibri"/>
                <a:ea typeface="DejaVu Sans"/>
                <a:hlinkClick r:id="rId2"/>
              </a:rPr>
              <a:t>Formelsammlung</a:t>
            </a:r>
            <a:endParaRPr b="0" lang="de-DE" sz="1700" spc="-1" strike="noStrike">
              <a:latin typeface="Arial"/>
            </a:endParaRPr>
          </a:p>
          <a:p>
            <a:pPr>
              <a:lnSpc>
                <a:spcPct val="120000"/>
              </a:lnSpc>
              <a:spcBef>
                <a:spcPts val="340"/>
              </a:spcBef>
            </a:pPr>
            <a:endParaRPr b="0" lang="de-DE" sz="1700" spc="-1" strike="noStrike">
              <a:latin typeface="Arial"/>
            </a:endParaRPr>
          </a:p>
        </p:txBody>
      </p:sp>
      <p:sp>
        <p:nvSpPr>
          <p:cNvPr id="203"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04"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716095C4-187F-4BE3-B52E-D988885B2857}" type="slidenum">
              <a:rPr b="0" lang="de-DE" sz="1200" spc="-1" strike="noStrike">
                <a:solidFill>
                  <a:srgbClr val="8b8b8b"/>
                </a:solidFill>
                <a:latin typeface="Calibri"/>
                <a:ea typeface="DejaVu Sans"/>
              </a:rPr>
              <a:t>12</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1" lang="de-DE" sz="4000" spc="-1" strike="noStrike">
                <a:solidFill>
                  <a:srgbClr val="000000"/>
                </a:solidFill>
                <a:latin typeface="Calibri"/>
                <a:ea typeface="DejaVu Sans"/>
              </a:rPr>
              <a:t>Täuschungsversuche</a:t>
            </a:r>
            <a:endParaRPr b="0" lang="de-DE" sz="4000" spc="-1" strike="noStrike">
              <a:latin typeface="Arial"/>
            </a:endParaRPr>
          </a:p>
        </p:txBody>
      </p:sp>
      <p:sp>
        <p:nvSpPr>
          <p:cNvPr id="206"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fontScale="40000"/>
          </a:bodyPr>
          <a:p>
            <a:pPr marL="343080" indent="-342000">
              <a:lnSpc>
                <a:spcPct val="120000"/>
              </a:lnSpc>
              <a:spcBef>
                <a:spcPts val="601"/>
              </a:spcBef>
              <a:buClr>
                <a:srgbClr val="000000"/>
              </a:buClr>
              <a:buFont typeface="Arial"/>
              <a:buChar char="•"/>
            </a:pPr>
            <a:r>
              <a:rPr b="0" lang="de-DE" sz="2600" spc="-1" strike="noStrike">
                <a:solidFill>
                  <a:srgbClr val="000000"/>
                </a:solidFill>
                <a:latin typeface="Calibri"/>
                <a:ea typeface="DejaVu Sans"/>
              </a:rPr>
              <a:t>Das Mitführen elektronischer Kommunikationsmittel oder Geräte zur Speicherung von Daten (Handys, Smartphones, Pocket-PCs, MP3-Player u. Ä.) im Prüfungsraum – auch im ausgeschalteten Zustand – ist nicht gestattet.</a:t>
            </a:r>
            <a:endParaRPr b="0" lang="de-DE" sz="2600" spc="-1" strike="noStrike">
              <a:latin typeface="Arial"/>
            </a:endParaRPr>
          </a:p>
          <a:p>
            <a:pPr marL="343080" indent="-342000">
              <a:lnSpc>
                <a:spcPct val="120000"/>
              </a:lnSpc>
              <a:spcBef>
                <a:spcPts val="601"/>
              </a:spcBef>
              <a:buClr>
                <a:srgbClr val="000000"/>
              </a:buClr>
              <a:buFont typeface="Arial"/>
              <a:buChar char="•"/>
            </a:pPr>
            <a:r>
              <a:rPr b="0" lang="de-DE" sz="2600" spc="-1" strike="noStrike">
                <a:solidFill>
                  <a:srgbClr val="000000"/>
                </a:solidFill>
                <a:latin typeface="Calibri"/>
                <a:ea typeface="DejaVu Sans"/>
              </a:rPr>
              <a:t>Bereits das Mitführen kann als Täuschungsversuch gewertet werden. </a:t>
            </a:r>
            <a:endParaRPr b="0" lang="de-DE" sz="2600" spc="-1" strike="noStrike">
              <a:latin typeface="Arial"/>
            </a:endParaRPr>
          </a:p>
          <a:p>
            <a:pPr marL="343080" indent="-342000">
              <a:lnSpc>
                <a:spcPct val="120000"/>
              </a:lnSpc>
              <a:spcBef>
                <a:spcPts val="601"/>
              </a:spcBef>
              <a:buClr>
                <a:srgbClr val="000000"/>
              </a:buClr>
              <a:buFont typeface="Arial"/>
              <a:buChar char="•"/>
            </a:pPr>
            <a:r>
              <a:rPr b="1" lang="de-DE" sz="2600" spc="-1" strike="noStrike">
                <a:solidFill>
                  <a:srgbClr val="000000"/>
                </a:solidFill>
                <a:latin typeface="Calibri"/>
                <a:ea typeface="DejaVu Sans"/>
              </a:rPr>
              <a:t>Die Prüflinge sind darüber vor der Prüfung zu informieren! </a:t>
            </a:r>
            <a:endParaRPr b="0" lang="de-DE" sz="2600" spc="-1" strike="noStrike">
              <a:latin typeface="Arial"/>
            </a:endParaRPr>
          </a:p>
          <a:p>
            <a:pPr marL="343080" indent="-342000">
              <a:lnSpc>
                <a:spcPct val="120000"/>
              </a:lnSpc>
              <a:spcBef>
                <a:spcPts val="601"/>
              </a:spcBef>
              <a:buClr>
                <a:srgbClr val="000000"/>
              </a:buClr>
              <a:buFont typeface="Arial"/>
              <a:buChar char="•"/>
            </a:pPr>
            <a:r>
              <a:rPr b="0" lang="de-DE" sz="2600" spc="-1" strike="noStrike">
                <a:solidFill>
                  <a:srgbClr val="000000"/>
                </a:solidFill>
                <a:latin typeface="Calibri"/>
                <a:ea typeface="DejaVu Sans"/>
              </a:rPr>
              <a:t>Kopf- oder Ohrhörer dürfen während der Prüfung nur benutzt werden, wenn dies aus medizinischen Gründen veranlasst ist.</a:t>
            </a:r>
            <a:endParaRPr b="0" lang="de-DE" sz="2600" spc="-1" strike="noStrike">
              <a:latin typeface="Arial"/>
            </a:endParaRPr>
          </a:p>
          <a:p>
            <a:pPr marL="343080" indent="-342000">
              <a:lnSpc>
                <a:spcPct val="120000"/>
              </a:lnSpc>
              <a:spcBef>
                <a:spcPts val="601"/>
              </a:spcBef>
              <a:buClr>
                <a:srgbClr val="000000"/>
              </a:buClr>
              <a:buFont typeface="Arial"/>
              <a:buChar char="•"/>
            </a:pPr>
            <a:r>
              <a:rPr b="0" lang="de-DE" sz="2600" spc="-1" strike="noStrike">
                <a:solidFill>
                  <a:srgbClr val="000000"/>
                </a:solidFill>
                <a:latin typeface="Calibri"/>
                <a:ea typeface="DejaVu Sans"/>
              </a:rPr>
              <a:t>Die Schulen beugen Täuschungsversuchen im Prüfungsverfahren durch geeignete Maßnahmen vor.</a:t>
            </a:r>
            <a:endParaRPr b="0" lang="de-DE" sz="2600" spc="-1" strike="noStrike">
              <a:latin typeface="Arial"/>
            </a:endParaRPr>
          </a:p>
          <a:p>
            <a:pPr>
              <a:lnSpc>
                <a:spcPct val="120000"/>
              </a:lnSpc>
              <a:spcBef>
                <a:spcPts val="601"/>
              </a:spcBef>
              <a:tabLst>
                <a:tab algn="l" pos="0"/>
              </a:tabLst>
            </a:pPr>
            <a:r>
              <a:rPr b="0" lang="de-DE" sz="2600" spc="-1" strike="noStrike">
                <a:solidFill>
                  <a:srgbClr val="000000"/>
                </a:solidFill>
                <a:latin typeface="Calibri"/>
                <a:ea typeface="DejaVu Sans"/>
              </a:rPr>
              <a:t>	</a:t>
            </a:r>
            <a:r>
              <a:rPr b="0" lang="de-DE" sz="2600" spc="-1" strike="noStrike">
                <a:solidFill>
                  <a:srgbClr val="000000"/>
                </a:solidFill>
                <a:latin typeface="Calibri"/>
                <a:ea typeface="DejaVu Sans"/>
              </a:rPr>
              <a:t>Z. B. dürfen Prüflinge den Prüfungsraum nur außerhalb der schulischen </a:t>
            </a:r>
            <a:r>
              <a:rPr b="0" lang="de-DE" sz="2600" spc="-1" strike="noStrike">
                <a:solidFill>
                  <a:srgbClr val="000000"/>
                </a:solidFill>
                <a:latin typeface="Calibri"/>
                <a:ea typeface="DejaVu Sans"/>
              </a:rPr>
              <a:t>	</a:t>
            </a:r>
            <a:r>
              <a:rPr b="0" lang="de-DE" sz="2600" spc="-1" strike="noStrike">
                <a:solidFill>
                  <a:srgbClr val="000000"/>
                </a:solidFill>
                <a:latin typeface="Calibri"/>
                <a:ea typeface="DejaVu Sans"/>
              </a:rPr>
              <a:t>Pausenzeiten und nur mit Erlaubnis der Aufsicht verlassen. Die Erlaubnis kann </a:t>
            </a:r>
            <a:r>
              <a:rPr b="0" lang="de-DE" sz="2600" spc="-1" strike="noStrike">
                <a:solidFill>
                  <a:srgbClr val="000000"/>
                </a:solidFill>
                <a:latin typeface="Calibri"/>
                <a:ea typeface="DejaVu Sans"/>
              </a:rPr>
              <a:t>	</a:t>
            </a:r>
            <a:r>
              <a:rPr b="0" lang="de-DE" sz="2600" spc="-1" strike="noStrike">
                <a:solidFill>
                  <a:srgbClr val="000000"/>
                </a:solidFill>
                <a:latin typeface="Calibri"/>
                <a:ea typeface="DejaVu Sans"/>
              </a:rPr>
              <a:t>jeweils nur einem Prüfling erteilt werden. </a:t>
            </a:r>
            <a:endParaRPr b="0" lang="de-DE" sz="2600" spc="-1" strike="noStrike">
              <a:latin typeface="Arial"/>
            </a:endParaRPr>
          </a:p>
          <a:p>
            <a:pPr marL="343080" indent="-342000">
              <a:lnSpc>
                <a:spcPct val="120000"/>
              </a:lnSpc>
              <a:spcBef>
                <a:spcPts val="601"/>
              </a:spcBef>
              <a:buClr>
                <a:srgbClr val="000000"/>
              </a:buClr>
              <a:buFont typeface="Arial"/>
              <a:buChar char="•"/>
              <a:tabLst>
                <a:tab algn="l" pos="0"/>
              </a:tabLst>
            </a:pPr>
            <a:r>
              <a:rPr b="0" lang="de-DE" sz="2600" spc="-1" strike="noStrike">
                <a:solidFill>
                  <a:srgbClr val="000000"/>
                </a:solidFill>
                <a:latin typeface="Calibri"/>
                <a:ea typeface="DejaVu Sans"/>
              </a:rPr>
              <a:t>Im Falle eines Täuschungsversuchs ist nach APO-S I § 38 Abs. 2 zu verfahren. </a:t>
            </a:r>
            <a:endParaRPr b="0" lang="de-DE" sz="2600" spc="-1" strike="noStrike">
              <a:latin typeface="Arial"/>
            </a:endParaRPr>
          </a:p>
        </p:txBody>
      </p:sp>
      <p:sp>
        <p:nvSpPr>
          <p:cNvPr id="207"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08"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5B9F40D9-7026-43C4-A723-E6EAD5E12DC7}" type="slidenum">
              <a:rPr b="0" lang="de-DE" sz="1200" spc="-1" strike="noStrike">
                <a:solidFill>
                  <a:srgbClr val="8b8b8b"/>
                </a:solidFill>
                <a:latin typeface="Calibri"/>
                <a:ea typeface="DejaVu Sans"/>
              </a:rPr>
              <a:t>14</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Titel 5"/>
          <p:cNvSpPr/>
          <p:nvPr/>
        </p:nvSpPr>
        <p:spPr>
          <a:xfrm>
            <a:off x="755640" y="2493000"/>
            <a:ext cx="7771320" cy="2591280"/>
          </a:xfrm>
          <a:prstGeom prst="rect">
            <a:avLst/>
          </a:prstGeom>
          <a:noFill/>
          <a:ln w="0">
            <a:noFill/>
          </a:ln>
        </p:spPr>
        <p:style>
          <a:lnRef idx="0"/>
          <a:fillRef idx="0"/>
          <a:effectRef idx="0"/>
          <a:fontRef idx="minor"/>
        </p:style>
        <p:txBody>
          <a:bodyPr lIns="90000" rIns="90000" tIns="45000" bIns="45000">
            <a:normAutofit/>
          </a:bodyPr>
          <a:p>
            <a:pPr algn="ctr">
              <a:lnSpc>
                <a:spcPct val="100000"/>
              </a:lnSpc>
            </a:pPr>
            <a:r>
              <a:rPr b="1" lang="de-DE" sz="4900" spc="-1" strike="noStrike" cap="all">
                <a:solidFill>
                  <a:srgbClr val="000000"/>
                </a:solidFill>
                <a:latin typeface="Calibri"/>
                <a:ea typeface="DejaVu Sans"/>
              </a:rPr>
              <a:t>3  Notenfindung</a:t>
            </a:r>
            <a:br/>
            <a:r>
              <a:rPr b="1" lang="de-DE" sz="3100" spc="-1" strike="noStrike">
                <a:solidFill>
                  <a:srgbClr val="000000"/>
                </a:solidFill>
                <a:latin typeface="Calibri"/>
                <a:ea typeface="DejaVu Sans"/>
              </a:rPr>
              <a:t>Vornote</a:t>
            </a:r>
            <a:br/>
            <a:r>
              <a:rPr b="1" lang="de-DE" sz="3100" spc="-1" strike="noStrike">
                <a:solidFill>
                  <a:srgbClr val="000000"/>
                </a:solidFill>
                <a:latin typeface="Calibri"/>
                <a:ea typeface="DejaVu Sans"/>
              </a:rPr>
              <a:t>Prüfungsnote</a:t>
            </a:r>
            <a:br/>
            <a:r>
              <a:rPr b="1" lang="de-DE" sz="3100" spc="-1" strike="noStrike">
                <a:solidFill>
                  <a:srgbClr val="000000"/>
                </a:solidFill>
                <a:latin typeface="Calibri"/>
                <a:ea typeface="DejaVu Sans"/>
              </a:rPr>
              <a:t>Mündliche Prüfung </a:t>
            </a:r>
            <a:br/>
            <a:r>
              <a:rPr b="1" lang="de-DE" sz="3100" spc="-1" strike="noStrike">
                <a:solidFill>
                  <a:srgbClr val="000000"/>
                </a:solidFill>
                <a:latin typeface="Calibri"/>
                <a:ea typeface="DejaVu Sans"/>
              </a:rPr>
              <a:t> Festlegung der Abschlussnote</a:t>
            </a:r>
            <a:endParaRPr b="0" lang="de-DE" sz="3100" spc="-1" strike="noStrike">
              <a:latin typeface="Arial"/>
            </a:endParaRPr>
          </a:p>
        </p:txBody>
      </p:sp>
      <p:sp>
        <p:nvSpPr>
          <p:cNvPr id="210" name="Fußzeilenplatzhalter 1"/>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11" name="Foliennummernplatzhalter 2"/>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9D3E0EE5-B77D-4A3D-8B9F-652D89339F66}" type="slidenum">
              <a:rPr b="0" lang="de-DE" sz="1200" spc="-1" strike="noStrike">
                <a:solidFill>
                  <a:srgbClr val="8b8b8b"/>
                </a:solidFill>
                <a:latin typeface="Calibri"/>
                <a:ea typeface="DejaVu Sans"/>
              </a:rPr>
              <a:t>15</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1" lang="de-DE" sz="4000" spc="-1" strike="noStrike">
                <a:solidFill>
                  <a:srgbClr val="000000"/>
                </a:solidFill>
                <a:latin typeface="Calibri"/>
                <a:ea typeface="DejaVu Sans"/>
              </a:rPr>
              <a:t>Vornote</a:t>
            </a:r>
            <a:endParaRPr b="0" lang="de-DE" sz="4000" spc="-1" strike="noStrike">
              <a:latin typeface="Arial"/>
            </a:endParaRPr>
          </a:p>
        </p:txBody>
      </p:sp>
      <p:sp>
        <p:nvSpPr>
          <p:cNvPr id="213"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a:bodyPr>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In den Fächern Deutsch, Mathematik und Englisch werden die Abschlussnoten je zur Hälfte aus der Vornote und der Note der schriftlichen Prüfung, ggf. auch aus einer mündlichen Prüfung gebildet. </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Die </a:t>
            </a:r>
            <a:r>
              <a:rPr b="1" lang="de-DE" sz="1800" spc="-1" strike="noStrike">
                <a:solidFill>
                  <a:srgbClr val="000000"/>
                </a:solidFill>
                <a:latin typeface="Calibri"/>
                <a:ea typeface="DejaVu Sans"/>
              </a:rPr>
              <a:t>Vornote</a:t>
            </a:r>
            <a:r>
              <a:rPr b="0" lang="de-DE" sz="1800" spc="-1" strike="noStrike">
                <a:solidFill>
                  <a:srgbClr val="000000"/>
                </a:solidFill>
                <a:latin typeface="Calibri"/>
                <a:ea typeface="DejaVu Sans"/>
              </a:rPr>
              <a:t> erfasst die in der Klasse 10 erbrachten Leistungen. Sie wird nicht arithmetisch ermittelt. Vielmehr berücksichtigt sie die Leistungsentwicklung der Schülerin oder des Schülers im Verlauf der gesamten Klasse 10 bis zum Zeitpunkt der Festlegung. Dieser Zeitpunkt liegt vor dem Termin für die mündliche Prüfung (§ 32 APO-S I).</a:t>
            </a:r>
            <a:endParaRPr b="0" lang="de-DE" sz="1800" spc="-1" strike="noStrike">
              <a:latin typeface="Arial"/>
            </a:endParaRPr>
          </a:p>
        </p:txBody>
      </p:sp>
      <p:sp>
        <p:nvSpPr>
          <p:cNvPr id="214"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15"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C880A09B-72F0-4583-A181-B129A5B4E910}" type="slidenum">
              <a:rPr b="0" lang="de-DE" sz="1200" spc="-1" strike="noStrike">
                <a:solidFill>
                  <a:srgbClr val="8b8b8b"/>
                </a:solidFill>
                <a:latin typeface="Calibri"/>
                <a:ea typeface="DejaVu Sans"/>
              </a:rPr>
              <a:t>16</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1" lang="de-DE" sz="4000" spc="-1" strike="noStrike">
                <a:solidFill>
                  <a:srgbClr val="000000"/>
                </a:solidFill>
                <a:latin typeface="Calibri"/>
                <a:ea typeface="DejaVu Sans"/>
              </a:rPr>
              <a:t>Prüfungsnote</a:t>
            </a:r>
            <a:endParaRPr b="0" lang="de-DE" sz="4000" spc="-1" strike="noStrike">
              <a:latin typeface="Arial"/>
            </a:endParaRPr>
          </a:p>
        </p:txBody>
      </p:sp>
      <p:sp>
        <p:nvSpPr>
          <p:cNvPr id="217"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Autofit/>
          </a:bodyPr>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Die Prüfungsarbeit wird von der Fachlehrkraft bewertet.</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Die Zweitkorrektur erfolgt durch eine weitere Fachlehrkraft.</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Bei Abweichungen der Notenvorschläge sollen sich beide Lehrkräfte einigen.</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Ist keine Einigung möglich, bestimmt die Schulleitung eine dritte Lehrkraft:  Die Note wird jetzt im Rahmen der vorgeschlagenen Noten durch Mehrheitsbeschluss festgesetzt.</a:t>
            </a:r>
            <a:endParaRPr b="0" lang="de-DE" sz="1800" spc="-1" strike="noStrike">
              <a:latin typeface="Arial"/>
            </a:endParaRPr>
          </a:p>
        </p:txBody>
      </p:sp>
      <p:sp>
        <p:nvSpPr>
          <p:cNvPr id="218" name="Fußzeilenplatzhalter 4"/>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19" name="Foliennummernplatzhalter 5"/>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5150AA35-C62F-4DFC-BE4F-130FC3329BA5}" type="slidenum">
              <a:rPr b="0" lang="de-DE" sz="1200" spc="-1" strike="noStrike">
                <a:solidFill>
                  <a:srgbClr val="8b8b8b"/>
                </a:solidFill>
                <a:latin typeface="Calibri"/>
                <a:ea typeface="DejaVu Sans"/>
              </a:rPr>
              <a:t>17</a:t>
            </a:fld>
            <a:endParaRPr b="0" lang="de-DE" sz="1200" spc="-1" strike="noStrike">
              <a:latin typeface="Arial"/>
            </a:endParaRPr>
          </a:p>
        </p:txBody>
      </p:sp>
      <p:sp>
        <p:nvSpPr>
          <p:cNvPr id="220" name="Titel 1"/>
          <p:cNvSpPr/>
          <p:nvPr/>
        </p:nvSpPr>
        <p:spPr>
          <a:xfrm>
            <a:off x="625320" y="1268640"/>
            <a:ext cx="8228520" cy="114192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1" lang="de-DE" sz="4000" spc="-1" strike="noStrike">
                <a:solidFill>
                  <a:srgbClr val="000000"/>
                </a:solidFill>
                <a:latin typeface="Calibri"/>
                <a:ea typeface="DejaVu Sans"/>
              </a:rPr>
              <a:t>Bekanntgabe </a:t>
            </a:r>
            <a:br/>
            <a:r>
              <a:rPr b="1" lang="de-DE" sz="4000" spc="-1" strike="noStrike">
                <a:solidFill>
                  <a:srgbClr val="000000"/>
                </a:solidFill>
                <a:latin typeface="Calibri"/>
                <a:ea typeface="DejaVu Sans"/>
              </a:rPr>
              <a:t>Vornote und Prüfungsnote</a:t>
            </a:r>
            <a:endParaRPr b="0" lang="de-DE" sz="4000" spc="-1" strike="noStrike">
              <a:latin typeface="Arial"/>
            </a:endParaRPr>
          </a:p>
        </p:txBody>
      </p:sp>
      <p:sp>
        <p:nvSpPr>
          <p:cNvPr id="222"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a:bodyPr>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Die </a:t>
            </a:r>
            <a:r>
              <a:rPr b="1" lang="de-DE" sz="1800" spc="-1" strike="noStrike">
                <a:solidFill>
                  <a:srgbClr val="000000"/>
                </a:solidFill>
                <a:latin typeface="Calibri"/>
                <a:ea typeface="DejaVu Sans"/>
              </a:rPr>
              <a:t>Bekanntgabe der Vornote </a:t>
            </a:r>
            <a:r>
              <a:rPr b="0" lang="de-DE" sz="1800" spc="-1" strike="noStrike">
                <a:solidFill>
                  <a:srgbClr val="000000"/>
                </a:solidFill>
                <a:latin typeface="Calibri"/>
                <a:ea typeface="DejaVu Sans"/>
              </a:rPr>
              <a:t>(Jahresnote) und der </a:t>
            </a:r>
            <a:r>
              <a:rPr b="1" lang="de-DE" sz="1800" spc="-1" strike="noStrike">
                <a:solidFill>
                  <a:srgbClr val="000000"/>
                </a:solidFill>
                <a:latin typeface="Calibri"/>
                <a:ea typeface="DejaVu Sans"/>
              </a:rPr>
              <a:t>Prüfungsnote</a:t>
            </a:r>
            <a:r>
              <a:rPr b="0" lang="de-DE" sz="1800" spc="-1" strike="noStrike">
                <a:solidFill>
                  <a:srgbClr val="000000"/>
                </a:solidFill>
                <a:latin typeface="Calibri"/>
                <a:ea typeface="DejaVu Sans"/>
              </a:rPr>
              <a:t> erfolgt am</a:t>
            </a:r>
            <a:endParaRPr b="0" lang="de-DE" sz="1800" spc="-1" strike="noStrike">
              <a:latin typeface="Arial"/>
            </a:endParaRPr>
          </a:p>
          <a:p>
            <a:pPr algn="ctr">
              <a:lnSpc>
                <a:spcPct val="100000"/>
              </a:lnSpc>
              <a:spcBef>
                <a:spcPts val="360"/>
              </a:spcBef>
              <a:tabLst>
                <a:tab algn="l" pos="0"/>
              </a:tabLst>
            </a:pPr>
            <a:r>
              <a:rPr b="1" lang="de-DE" sz="1800" spc="-1" strike="noStrike">
                <a:solidFill>
                  <a:srgbClr val="c00000"/>
                </a:solidFill>
                <a:latin typeface="Calibri"/>
                <a:ea typeface="DejaVu Sans"/>
              </a:rPr>
              <a:t>Dienstag, 11. Juni 2024 </a:t>
            </a:r>
            <a:r>
              <a:rPr b="0" lang="de-DE" sz="1800" spc="-1" strike="noStrike">
                <a:solidFill>
                  <a:srgbClr val="000000"/>
                </a:solidFill>
                <a:latin typeface="Calibri"/>
                <a:ea typeface="DejaVu Sans"/>
              </a:rPr>
              <a:t>(</a:t>
            </a:r>
            <a:r>
              <a:rPr b="0" i="1" lang="de-DE" sz="1800" spc="-1" strike="noStrike">
                <a:solidFill>
                  <a:srgbClr val="000000"/>
                </a:solidFill>
                <a:latin typeface="Calibri"/>
                <a:ea typeface="DejaVu Sans"/>
              </a:rPr>
              <a:t>Anlage</a:t>
            </a:r>
            <a:r>
              <a:rPr b="0" lang="de-DE" sz="1800" spc="-1" strike="noStrike">
                <a:solidFill>
                  <a:srgbClr val="000000"/>
                </a:solidFill>
                <a:latin typeface="Calibri"/>
                <a:ea typeface="DejaVu Sans"/>
              </a:rPr>
              <a:t> </a:t>
            </a:r>
            <a:r>
              <a:rPr b="0" i="1" lang="de-DE" sz="1800" spc="-1" strike="noStrike">
                <a:solidFill>
                  <a:srgbClr val="000000"/>
                </a:solidFill>
                <a:latin typeface="Calibri"/>
                <a:ea typeface="DejaVu Sans"/>
              </a:rPr>
              <a:t>Terminübersicht</a:t>
            </a:r>
            <a:r>
              <a:rPr b="0" lang="de-DE" sz="1800" spc="-1" strike="noStrike">
                <a:solidFill>
                  <a:srgbClr val="000000"/>
                </a:solidFill>
                <a:latin typeface="Calibri"/>
                <a:ea typeface="DejaVu Sans"/>
              </a:rPr>
              <a:t> – VV).</a:t>
            </a:r>
            <a:endParaRPr b="0" lang="de-DE" sz="1800" spc="-1" strike="noStrike">
              <a:latin typeface="Arial"/>
            </a:endParaRPr>
          </a:p>
          <a:p>
            <a:pPr marL="343080" indent="-342000">
              <a:lnSpc>
                <a:spcPct val="100000"/>
              </a:lnSpc>
              <a:spcBef>
                <a:spcPts val="360"/>
              </a:spcBef>
              <a:buClr>
                <a:srgbClr val="000000"/>
              </a:buClr>
              <a:buFont typeface="Arial"/>
              <a:buChar char="•"/>
              <a:tabLst>
                <a:tab algn="l" pos="0"/>
              </a:tabLst>
            </a:pPr>
            <a:r>
              <a:rPr b="0" lang="de-DE" sz="1800" spc="-1" strike="noStrike">
                <a:solidFill>
                  <a:srgbClr val="000000"/>
                </a:solidFill>
                <a:latin typeface="Calibri"/>
                <a:ea typeface="DejaVu Sans"/>
              </a:rPr>
              <a:t>Je nach Notenbild müssen die Prüflinge auf die Möglichkeit oder Verpflichtung zur Teilnahme an einer mündlichen Prüfung hingewiesen werden.</a:t>
            </a:r>
            <a:endParaRPr b="0" lang="de-DE" sz="1800" spc="-1" strike="noStrike">
              <a:latin typeface="Arial"/>
            </a:endParaRPr>
          </a:p>
          <a:p>
            <a:pPr lvl="1" marL="743040" indent="-284760">
              <a:lnSpc>
                <a:spcPct val="100000"/>
              </a:lnSpc>
              <a:spcBef>
                <a:spcPts val="360"/>
              </a:spcBef>
              <a:buClr>
                <a:srgbClr val="000000"/>
              </a:buClr>
              <a:buFont typeface="Wingdings" charset="2"/>
              <a:buChar char=""/>
              <a:tabLst>
                <a:tab algn="l" pos="0"/>
              </a:tabLst>
            </a:pPr>
            <a:r>
              <a:rPr b="0" lang="de-DE" sz="1800" spc="-1" strike="noStrike">
                <a:solidFill>
                  <a:srgbClr val="000000"/>
                </a:solidFill>
                <a:latin typeface="Calibri"/>
                <a:ea typeface="DejaVu Sans"/>
              </a:rPr>
              <a:t>Vornote und Prüfungsnote weichen um </a:t>
            </a:r>
            <a:r>
              <a:rPr b="1" lang="de-DE" sz="1800" spc="-1" strike="noStrike">
                <a:solidFill>
                  <a:srgbClr val="000000"/>
                </a:solidFill>
                <a:latin typeface="Calibri"/>
                <a:ea typeface="DejaVu Sans"/>
              </a:rPr>
              <a:t>zwei Notenstufen</a:t>
            </a:r>
            <a:r>
              <a:rPr b="0" lang="de-DE" sz="1800" spc="-1" strike="noStrike">
                <a:solidFill>
                  <a:srgbClr val="000000"/>
                </a:solidFill>
                <a:latin typeface="Calibri"/>
                <a:ea typeface="DejaVu Sans"/>
              </a:rPr>
              <a:t> ab:                         Die Fachlehrkraft setzt die Zeugnisnote nach dem arithmetischen Mittel fest oder der Prüfling entscheidet sich für eine mündliche Prüfung.</a:t>
            </a:r>
            <a:endParaRPr b="0" lang="de-DE" sz="1800" spc="-1" strike="noStrike">
              <a:latin typeface="Arial"/>
            </a:endParaRPr>
          </a:p>
          <a:p>
            <a:pPr lvl="1" marL="743040" indent="-284760">
              <a:lnSpc>
                <a:spcPct val="100000"/>
              </a:lnSpc>
              <a:spcBef>
                <a:spcPts val="360"/>
              </a:spcBef>
              <a:spcAft>
                <a:spcPts val="1800"/>
              </a:spcAft>
              <a:buClr>
                <a:srgbClr val="000000"/>
              </a:buClr>
              <a:buFont typeface="Wingdings" charset="2"/>
              <a:buChar char=""/>
              <a:tabLst>
                <a:tab algn="l" pos="0"/>
              </a:tabLst>
            </a:pPr>
            <a:r>
              <a:rPr b="0" lang="de-DE" sz="1800" spc="-1" strike="noStrike">
                <a:solidFill>
                  <a:srgbClr val="000000"/>
                </a:solidFill>
                <a:latin typeface="Calibri"/>
                <a:ea typeface="DejaVu Sans"/>
              </a:rPr>
              <a:t>Vornote und Prüfungsnote weichen um </a:t>
            </a:r>
            <a:r>
              <a:rPr b="1" lang="de-DE" sz="1800" spc="-1" strike="noStrike">
                <a:solidFill>
                  <a:srgbClr val="000000"/>
                </a:solidFill>
                <a:latin typeface="Calibri"/>
                <a:ea typeface="DejaVu Sans"/>
              </a:rPr>
              <a:t>drei Notenstufen</a:t>
            </a:r>
            <a:r>
              <a:rPr b="0" lang="de-DE" sz="1800" spc="-1" strike="noStrike">
                <a:solidFill>
                  <a:srgbClr val="000000"/>
                </a:solidFill>
                <a:latin typeface="Calibri"/>
                <a:ea typeface="DejaVu Sans"/>
              </a:rPr>
              <a:t> ab:                        Eine mündliche Prüfung findet statt.</a:t>
            </a:r>
            <a:endParaRPr b="0" lang="de-DE" sz="1800" spc="-1" strike="noStrike">
              <a:latin typeface="Arial"/>
            </a:endParaRPr>
          </a:p>
          <a:p>
            <a:pPr marL="343080" indent="-342000">
              <a:lnSpc>
                <a:spcPct val="100000"/>
              </a:lnSpc>
              <a:spcBef>
                <a:spcPts val="360"/>
              </a:spcBef>
              <a:buClr>
                <a:srgbClr val="000000"/>
              </a:buClr>
              <a:buFont typeface="Arial"/>
              <a:buChar char="•"/>
              <a:tabLst>
                <a:tab algn="l" pos="0"/>
              </a:tabLst>
            </a:pPr>
            <a:r>
              <a:rPr b="0" lang="de-DE" sz="1800" spc="-1" strike="noStrike">
                <a:solidFill>
                  <a:srgbClr val="000000"/>
                </a:solidFill>
                <a:latin typeface="Calibri"/>
                <a:ea typeface="DejaVu Sans"/>
              </a:rPr>
              <a:t>Formblatt: </a:t>
            </a:r>
            <a:r>
              <a:rPr b="0" i="1" lang="de-DE" sz="1800" spc="-1" strike="noStrike">
                <a:solidFill>
                  <a:srgbClr val="000000"/>
                </a:solidFill>
                <a:latin typeface="Calibri"/>
                <a:ea typeface="DejaVu Sans"/>
              </a:rPr>
              <a:t>Anlage 4 </a:t>
            </a:r>
            <a:r>
              <a:rPr b="0" lang="de-DE" sz="1800" spc="-1" strike="noStrike">
                <a:solidFill>
                  <a:srgbClr val="000000"/>
                </a:solidFill>
                <a:latin typeface="Calibri"/>
                <a:ea typeface="DejaVu Sans"/>
              </a:rPr>
              <a:t>– VV</a:t>
            </a: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p:txBody>
      </p:sp>
      <p:sp>
        <p:nvSpPr>
          <p:cNvPr id="223"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24"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E92703F3-351B-46AE-9DA2-3E053D5DF5AC}" type="slidenum">
              <a:rPr b="0" lang="de-DE" sz="1200" spc="-1" strike="noStrike">
                <a:solidFill>
                  <a:srgbClr val="8b8b8b"/>
                </a:solidFill>
                <a:latin typeface="Calibri"/>
                <a:ea typeface="DejaVu Sans"/>
              </a:rPr>
              <a:t>18</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Titel 5"/>
          <p:cNvSpPr/>
          <p:nvPr/>
        </p:nvSpPr>
        <p:spPr>
          <a:xfrm>
            <a:off x="755640" y="2493000"/>
            <a:ext cx="7771320" cy="1361160"/>
          </a:xfrm>
          <a:prstGeom prst="rect">
            <a:avLst/>
          </a:prstGeom>
          <a:noFill/>
          <a:ln w="0">
            <a:noFill/>
          </a:ln>
        </p:spPr>
        <p:style>
          <a:lnRef idx="0"/>
          <a:fillRef idx="0"/>
          <a:effectRef idx="0"/>
          <a:fontRef idx="minor"/>
        </p:style>
        <p:txBody>
          <a:bodyPr lIns="90000" rIns="90000" tIns="45000" bIns="45000">
            <a:normAutofit/>
          </a:bodyPr>
          <a:p>
            <a:pPr algn="ctr">
              <a:lnSpc>
                <a:spcPct val="100000"/>
              </a:lnSpc>
            </a:pPr>
            <a:r>
              <a:rPr b="1" lang="de-DE" sz="3200" spc="-1" strike="noStrike" cap="all">
                <a:solidFill>
                  <a:srgbClr val="000000"/>
                </a:solidFill>
                <a:latin typeface="Calibri"/>
                <a:ea typeface="DejaVu Sans"/>
              </a:rPr>
              <a:t>Mündliche Abweichungsprüfungen</a:t>
            </a:r>
            <a:endParaRPr b="0" lang="de-DE" sz="3200" spc="-1" strike="noStrike">
              <a:latin typeface="Arial"/>
            </a:endParaRPr>
          </a:p>
        </p:txBody>
      </p:sp>
      <p:sp>
        <p:nvSpPr>
          <p:cNvPr id="226" name="Fußzeilenplatzhalter 1"/>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27" name="Foliennummernplatzhalter 2"/>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1C2E4A04-F52E-42E6-9694-A81E46EEC191}" type="slidenum">
              <a:rPr b="0" lang="de-DE" sz="1200" spc="-1" strike="noStrike">
                <a:solidFill>
                  <a:srgbClr val="8b8b8b"/>
                </a:solidFill>
                <a:latin typeface="Calibri"/>
                <a:ea typeface="DejaVu Sans"/>
              </a:rPr>
              <a:t>19</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4000" spc="-1" strike="noStrike">
                <a:solidFill>
                  <a:srgbClr val="000000"/>
                </a:solidFill>
                <a:latin typeface="Calibri"/>
                <a:ea typeface="DejaVu Sans"/>
              </a:rPr>
              <a:t>Das kleine 1x1 der ZP10</a:t>
            </a:r>
            <a:endParaRPr b="0" lang="de-DE" sz="4000" spc="-1" strike="noStrike">
              <a:latin typeface="Arial"/>
            </a:endParaRPr>
          </a:p>
        </p:txBody>
      </p:sp>
      <p:sp>
        <p:nvSpPr>
          <p:cNvPr id="155"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fontScale="55000"/>
          </a:bodyPr>
          <a:p>
            <a:pPr marL="343080" indent="-342000">
              <a:lnSpc>
                <a:spcPct val="100000"/>
              </a:lnSpc>
              <a:spcBef>
                <a:spcPts val="641"/>
              </a:spcBef>
              <a:buClr>
                <a:srgbClr val="000000"/>
              </a:buClr>
              <a:buFont typeface="Arial"/>
              <a:buChar char="•"/>
            </a:pPr>
            <a:r>
              <a:rPr b="1" lang="de-DE" sz="3200" spc="-1" strike="noStrike">
                <a:solidFill>
                  <a:srgbClr val="000000"/>
                </a:solidFill>
                <a:latin typeface="Calibri"/>
                <a:ea typeface="DejaVu Sans"/>
              </a:rPr>
              <a:t>Drei Prüfungsfächer: </a:t>
            </a:r>
            <a:r>
              <a:rPr b="0" lang="de-DE" sz="3200" spc="-1" strike="noStrike">
                <a:solidFill>
                  <a:srgbClr val="000000"/>
                </a:solidFill>
                <a:latin typeface="Calibri"/>
                <a:ea typeface="DejaVu Sans"/>
              </a:rPr>
              <a:t>Deutsch, Englisch, Mathematik</a:t>
            </a:r>
            <a:endParaRPr b="0" lang="de-DE" sz="3200" spc="-1" strike="noStrike">
              <a:latin typeface="Arial"/>
            </a:endParaRPr>
          </a:p>
          <a:p>
            <a:pPr marL="343080" indent="-342000">
              <a:lnSpc>
                <a:spcPct val="100000"/>
              </a:lnSpc>
              <a:spcBef>
                <a:spcPts val="641"/>
              </a:spcBef>
              <a:buClr>
                <a:srgbClr val="000000"/>
              </a:buClr>
              <a:buFont typeface="Arial"/>
              <a:buChar char="•"/>
            </a:pPr>
            <a:r>
              <a:rPr b="1" lang="de-DE" sz="3200" spc="-1" strike="noStrike">
                <a:solidFill>
                  <a:srgbClr val="000000"/>
                </a:solidFill>
                <a:latin typeface="Calibri"/>
                <a:ea typeface="DejaVu Sans"/>
              </a:rPr>
              <a:t>Drei Anforderungsdifferenzierungen:</a:t>
            </a:r>
            <a:endParaRPr b="0" lang="de-DE" sz="3200" spc="-1" strike="noStrike">
              <a:latin typeface="Arial"/>
            </a:endParaRPr>
          </a:p>
          <a:p>
            <a:pPr marL="343080" indent="-342000">
              <a:lnSpc>
                <a:spcPct val="100000"/>
              </a:lnSpc>
              <a:spcBef>
                <a:spcPts val="641"/>
              </a:spcBef>
              <a:buClr>
                <a:srgbClr val="000000"/>
              </a:buClr>
              <a:buFont typeface="Arial"/>
              <a:buChar char="•"/>
            </a:pPr>
            <a:r>
              <a:rPr b="0" lang="de-DE" sz="3200" spc="-1" strike="noStrike">
                <a:solidFill>
                  <a:srgbClr val="000000"/>
                </a:solidFill>
                <a:latin typeface="Calibri"/>
                <a:ea typeface="DejaVu Sans"/>
              </a:rPr>
              <a:t>• </a:t>
            </a:r>
            <a:r>
              <a:rPr b="0" lang="de-DE" sz="3200" spc="-1" strike="noStrike">
                <a:solidFill>
                  <a:srgbClr val="000000"/>
                </a:solidFill>
                <a:latin typeface="Calibri"/>
                <a:ea typeface="DejaVu Sans"/>
              </a:rPr>
              <a:t>Anforderungen für den Hauptschulabschluss nach Klasse 10 (HSA)</a:t>
            </a:r>
            <a:endParaRPr b="0" lang="de-DE" sz="3200" spc="-1" strike="noStrike">
              <a:latin typeface="Arial"/>
            </a:endParaRPr>
          </a:p>
          <a:p>
            <a:pPr marL="343080" indent="-342000">
              <a:lnSpc>
                <a:spcPct val="100000"/>
              </a:lnSpc>
              <a:spcBef>
                <a:spcPts val="641"/>
              </a:spcBef>
              <a:buClr>
                <a:srgbClr val="000000"/>
              </a:buClr>
              <a:buFont typeface="Arial"/>
              <a:buChar char="•"/>
            </a:pPr>
            <a:r>
              <a:rPr b="0" lang="de-DE" sz="3200" spc="-1" strike="noStrike">
                <a:solidFill>
                  <a:srgbClr val="000000"/>
                </a:solidFill>
                <a:latin typeface="Calibri"/>
                <a:ea typeface="DejaVu Sans"/>
              </a:rPr>
              <a:t>• </a:t>
            </a:r>
            <a:r>
              <a:rPr b="0" lang="de-DE" sz="3200" spc="-1" strike="noStrike">
                <a:solidFill>
                  <a:srgbClr val="000000"/>
                </a:solidFill>
                <a:latin typeface="Calibri"/>
                <a:ea typeface="DejaVu Sans"/>
              </a:rPr>
              <a:t>Anforderungen für den Mittleren Schulabschluss (MSA)</a:t>
            </a:r>
            <a:endParaRPr b="0" lang="de-DE" sz="3200" spc="-1" strike="noStrike">
              <a:latin typeface="Arial"/>
            </a:endParaRPr>
          </a:p>
          <a:p>
            <a:pPr marL="343080" indent="-342000">
              <a:lnSpc>
                <a:spcPct val="100000"/>
              </a:lnSpc>
              <a:spcBef>
                <a:spcPts val="641"/>
              </a:spcBef>
              <a:buClr>
                <a:srgbClr val="000000"/>
              </a:buClr>
              <a:buFont typeface="Arial"/>
              <a:buChar char="•"/>
            </a:pPr>
            <a:r>
              <a:rPr b="0" lang="de-DE" sz="3200" spc="-1" strike="noStrike">
                <a:solidFill>
                  <a:srgbClr val="000000"/>
                </a:solidFill>
                <a:latin typeface="Calibri"/>
                <a:ea typeface="DejaVu Sans"/>
              </a:rPr>
              <a:t>• </a:t>
            </a:r>
            <a:r>
              <a:rPr b="0" lang="de-DE" sz="3200" spc="-1" strike="noStrike">
                <a:solidFill>
                  <a:srgbClr val="000000"/>
                </a:solidFill>
                <a:latin typeface="Calibri"/>
                <a:ea typeface="DejaVu Sans"/>
              </a:rPr>
              <a:t>Anforderungen mit gymnasialer Differenzierung (GYM)</a:t>
            </a:r>
            <a:endParaRPr b="0" lang="de-DE" sz="3200" spc="-1" strike="noStrike">
              <a:latin typeface="Arial"/>
            </a:endParaRPr>
          </a:p>
          <a:p>
            <a:pPr marL="343080" indent="-342000">
              <a:lnSpc>
                <a:spcPct val="100000"/>
              </a:lnSpc>
              <a:spcBef>
                <a:spcPts val="641"/>
              </a:spcBef>
              <a:buClr>
                <a:srgbClr val="000000"/>
              </a:buClr>
              <a:buFont typeface="Arial"/>
              <a:buChar char="•"/>
            </a:pPr>
            <a:r>
              <a:rPr b="1" lang="de-DE" sz="3200" spc="-1" strike="noStrike">
                <a:solidFill>
                  <a:srgbClr val="000000"/>
                </a:solidFill>
                <a:latin typeface="Calibri"/>
                <a:ea typeface="DejaVu Sans"/>
              </a:rPr>
              <a:t>Vier Modifizierungstypen:</a:t>
            </a:r>
            <a:endParaRPr b="0" lang="de-DE" sz="3200" spc="-1" strike="noStrike">
              <a:latin typeface="Arial"/>
            </a:endParaRPr>
          </a:p>
          <a:p>
            <a:pPr marL="343080" indent="-342000">
              <a:lnSpc>
                <a:spcPct val="100000"/>
              </a:lnSpc>
              <a:spcBef>
                <a:spcPts val="641"/>
              </a:spcBef>
              <a:buClr>
                <a:srgbClr val="000000"/>
              </a:buClr>
              <a:buFont typeface="Arial"/>
              <a:buChar char="•"/>
            </a:pPr>
            <a:r>
              <a:rPr b="0" lang="de-DE" sz="3200" spc="-1" strike="noStrike">
                <a:solidFill>
                  <a:srgbClr val="000000"/>
                </a:solidFill>
                <a:latin typeface="Calibri"/>
                <a:ea typeface="DejaVu Sans"/>
              </a:rPr>
              <a:t>• </a:t>
            </a:r>
            <a:r>
              <a:rPr b="0" lang="de-DE" sz="3200" spc="-1" strike="noStrike">
                <a:solidFill>
                  <a:srgbClr val="000000"/>
                </a:solidFill>
                <a:latin typeface="Calibri"/>
                <a:ea typeface="DejaVu Sans"/>
              </a:rPr>
              <a:t>Sehen,</a:t>
            </a:r>
            <a:endParaRPr b="0" lang="de-DE" sz="3200" spc="-1" strike="noStrike">
              <a:latin typeface="Arial"/>
            </a:endParaRPr>
          </a:p>
          <a:p>
            <a:pPr marL="343080" indent="-342000">
              <a:lnSpc>
                <a:spcPct val="100000"/>
              </a:lnSpc>
              <a:spcBef>
                <a:spcPts val="641"/>
              </a:spcBef>
              <a:buClr>
                <a:srgbClr val="000000"/>
              </a:buClr>
              <a:buFont typeface="Arial"/>
              <a:buChar char="•"/>
            </a:pPr>
            <a:r>
              <a:rPr b="0" lang="de-DE" sz="3200" spc="-1" strike="noStrike">
                <a:solidFill>
                  <a:srgbClr val="000000"/>
                </a:solidFill>
                <a:latin typeface="Calibri"/>
                <a:ea typeface="DejaVu Sans"/>
              </a:rPr>
              <a:t>• </a:t>
            </a:r>
            <a:r>
              <a:rPr b="0" lang="de-DE" sz="3200" spc="-1" strike="noStrike">
                <a:solidFill>
                  <a:srgbClr val="000000"/>
                </a:solidFill>
                <a:latin typeface="Calibri"/>
                <a:ea typeface="DejaVu Sans"/>
              </a:rPr>
              <a:t>Hören und Kommunikation sowie Sprache,</a:t>
            </a:r>
            <a:endParaRPr b="0" lang="de-DE" sz="3200" spc="-1" strike="noStrike">
              <a:latin typeface="Arial"/>
            </a:endParaRPr>
          </a:p>
          <a:p>
            <a:pPr marL="343080" indent="-342000">
              <a:lnSpc>
                <a:spcPct val="100000"/>
              </a:lnSpc>
              <a:spcBef>
                <a:spcPts val="641"/>
              </a:spcBef>
              <a:buClr>
                <a:srgbClr val="000000"/>
              </a:buClr>
              <a:buFont typeface="Arial"/>
              <a:buChar char="•"/>
            </a:pPr>
            <a:r>
              <a:rPr b="0" lang="de-DE" sz="3200" spc="-1" strike="noStrike">
                <a:solidFill>
                  <a:srgbClr val="000000"/>
                </a:solidFill>
                <a:latin typeface="Calibri"/>
                <a:ea typeface="DejaVu Sans"/>
              </a:rPr>
              <a:t>• </a:t>
            </a:r>
            <a:r>
              <a:rPr b="0" lang="de-DE" sz="3200" spc="-1" strike="noStrike">
                <a:solidFill>
                  <a:srgbClr val="000000"/>
                </a:solidFill>
                <a:latin typeface="Calibri"/>
                <a:ea typeface="DejaVu Sans"/>
              </a:rPr>
              <a:t>Sprache (nur in Englisch)</a:t>
            </a:r>
            <a:endParaRPr b="0" lang="de-DE" sz="3200" spc="-1" strike="noStrike">
              <a:latin typeface="Arial"/>
            </a:endParaRPr>
          </a:p>
          <a:p>
            <a:pPr marL="343080" indent="-342000">
              <a:lnSpc>
                <a:spcPct val="100000"/>
              </a:lnSpc>
              <a:spcBef>
                <a:spcPts val="641"/>
              </a:spcBef>
              <a:buClr>
                <a:srgbClr val="000000"/>
              </a:buClr>
              <a:buFont typeface="Arial"/>
              <a:buChar char="•"/>
            </a:pPr>
            <a:r>
              <a:rPr b="0" lang="de-DE" sz="3200" spc="-1" strike="noStrike">
                <a:solidFill>
                  <a:srgbClr val="000000"/>
                </a:solidFill>
                <a:latin typeface="Calibri"/>
                <a:ea typeface="DejaVu Sans"/>
              </a:rPr>
              <a:t>• </a:t>
            </a:r>
            <a:r>
              <a:rPr b="0" lang="de-DE" sz="3200" spc="-1" strike="noStrike">
                <a:solidFill>
                  <a:srgbClr val="000000"/>
                </a:solidFill>
                <a:latin typeface="Calibri"/>
                <a:ea typeface="DejaVu Sans"/>
              </a:rPr>
              <a:t>Autismus-Spektrum-Störungen (nur in Englisch!)</a:t>
            </a:r>
            <a:endParaRPr b="0" lang="de-DE" sz="3200" spc="-1" strike="noStrike">
              <a:latin typeface="Arial"/>
            </a:endParaRPr>
          </a:p>
          <a:p>
            <a:pPr>
              <a:lnSpc>
                <a:spcPct val="100000"/>
              </a:lnSpc>
              <a:spcBef>
                <a:spcPts val="641"/>
              </a:spcBef>
              <a:tabLst>
                <a:tab algn="l" pos="0"/>
              </a:tabLst>
            </a:pPr>
            <a:endParaRPr b="0" lang="de-DE" sz="3200" spc="-1" strike="noStrike">
              <a:latin typeface="Arial"/>
            </a:endParaRPr>
          </a:p>
          <a:p>
            <a:pPr>
              <a:lnSpc>
                <a:spcPct val="100000"/>
              </a:lnSpc>
              <a:spcBef>
                <a:spcPts val="641"/>
              </a:spcBef>
              <a:tabLst>
                <a:tab algn="l" pos="0"/>
              </a:tabLst>
            </a:pPr>
            <a:endParaRPr b="0" lang="de-DE" sz="3200" spc="-1" strike="noStrike">
              <a:latin typeface="Arial"/>
            </a:endParaRPr>
          </a:p>
        </p:txBody>
      </p:sp>
      <p:sp>
        <p:nvSpPr>
          <p:cNvPr id="156"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157"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8FC9F5EF-6A12-4381-8BA6-4F8C5CBCA8A3}" type="slidenum">
              <a:rPr b="0" lang="de-DE" sz="1200" spc="-1" strike="noStrike">
                <a:solidFill>
                  <a:srgbClr val="8b8b8b"/>
                </a:solidFill>
                <a:latin typeface="Calibri"/>
                <a:ea typeface="DejaVu Sans"/>
              </a:rPr>
              <a:t>2</a:t>
            </a:fld>
            <a:endParaRPr b="0" lang="de-DE" sz="1200" spc="-1" strike="noStrike">
              <a:latin typeface="Arial"/>
            </a:endParaRPr>
          </a:p>
        </p:txBody>
      </p:sp>
      <p:sp>
        <p:nvSpPr>
          <p:cNvPr id="158" name="Rechteck 5"/>
          <p:cNvSpPr/>
          <p:nvPr/>
        </p:nvSpPr>
        <p:spPr>
          <a:xfrm>
            <a:off x="2286000" y="1028520"/>
            <a:ext cx="4570920" cy="36828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1" lang="de-DE" sz="4400" spc="-1" strike="noStrike">
                <a:solidFill>
                  <a:srgbClr val="000000"/>
                </a:solidFill>
                <a:latin typeface="Calibri"/>
                <a:ea typeface="DejaVu Sans"/>
              </a:rPr>
              <a:t>Mündliche</a:t>
            </a:r>
            <a:r>
              <a:rPr b="1" lang="de-DE" sz="4000" spc="-1" strike="noStrike">
                <a:solidFill>
                  <a:srgbClr val="000000"/>
                </a:solidFill>
                <a:latin typeface="Calibri"/>
                <a:ea typeface="DejaVu Sans"/>
              </a:rPr>
              <a:t> Abweichungsprüfungen</a:t>
            </a:r>
            <a:br/>
            <a:r>
              <a:rPr b="1" lang="de-DE" sz="2700" spc="-1" strike="noStrike">
                <a:solidFill>
                  <a:srgbClr val="000000"/>
                </a:solidFill>
                <a:latin typeface="Calibri"/>
                <a:ea typeface="DejaVu Sans"/>
              </a:rPr>
              <a:t>Freiwillige</a:t>
            </a:r>
            <a:r>
              <a:rPr b="1" lang="de-DE" sz="2400" spc="-1" strike="noStrike">
                <a:solidFill>
                  <a:srgbClr val="000000"/>
                </a:solidFill>
                <a:latin typeface="Calibri"/>
                <a:ea typeface="DejaVu Sans"/>
              </a:rPr>
              <a:t> und verpflichtende Teilnahme</a:t>
            </a:r>
            <a:endParaRPr b="0" lang="de-DE" sz="2400" spc="-1" strike="noStrike">
              <a:latin typeface="Arial"/>
            </a:endParaRPr>
          </a:p>
        </p:txBody>
      </p:sp>
      <p:sp>
        <p:nvSpPr>
          <p:cNvPr id="229"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Autofit/>
          </a:bodyPr>
          <a:p>
            <a:pPr marL="343080" indent="-342000">
              <a:lnSpc>
                <a:spcPct val="100000"/>
              </a:lnSpc>
              <a:spcBef>
                <a:spcPts val="601"/>
              </a:spcBef>
              <a:buClr>
                <a:srgbClr val="000000"/>
              </a:buClr>
              <a:buFont typeface="Arial"/>
              <a:buChar char="•"/>
            </a:pPr>
            <a:r>
              <a:rPr b="0" lang="de-DE" sz="1800" spc="-1" strike="noStrike">
                <a:solidFill>
                  <a:srgbClr val="000000"/>
                </a:solidFill>
                <a:latin typeface="Calibri"/>
                <a:ea typeface="DejaVu Sans"/>
              </a:rPr>
              <a:t>Die Prüflinge sind über die Chancen und Risiken der freiwilligen Prüfung zu beraten. </a:t>
            </a:r>
            <a:endParaRPr b="0" lang="de-DE" sz="1800" spc="-1" strike="noStrike">
              <a:latin typeface="Arial"/>
            </a:endParaRPr>
          </a:p>
          <a:p>
            <a:pPr marL="343080" indent="-342000">
              <a:lnSpc>
                <a:spcPct val="100000"/>
              </a:lnSpc>
              <a:spcBef>
                <a:spcPts val="601"/>
              </a:spcBef>
              <a:buClr>
                <a:srgbClr val="000000"/>
              </a:buClr>
              <a:buFont typeface="Arial"/>
              <a:buChar char="•"/>
            </a:pPr>
            <a:r>
              <a:rPr b="0" lang="de-DE" sz="1800" spc="-1" strike="noStrike">
                <a:solidFill>
                  <a:srgbClr val="000000"/>
                </a:solidFill>
                <a:latin typeface="Calibri"/>
                <a:ea typeface="DejaVu Sans"/>
              </a:rPr>
              <a:t>Die Tabellen zur Ermittlung der Abschlussnote können dazu hilfreich sein. In den Tabellen ist jeweils die Abschlussnote für alle möglichen Varianten von Vornote, Prüfungsnote und Note der mündlichen Prüfung aufgelistet (</a:t>
            </a:r>
            <a:r>
              <a:rPr b="0" i="1" lang="de-DE" sz="1800" spc="-1" strike="noStrike">
                <a:solidFill>
                  <a:srgbClr val="000000"/>
                </a:solidFill>
                <a:latin typeface="Calibri"/>
                <a:ea typeface="DejaVu Sans"/>
              </a:rPr>
              <a:t>Anlage 6 – </a:t>
            </a:r>
            <a:r>
              <a:rPr b="0" lang="de-DE" sz="1800" spc="-1" strike="noStrike">
                <a:solidFill>
                  <a:srgbClr val="000000"/>
                </a:solidFill>
                <a:latin typeface="Calibri"/>
                <a:ea typeface="DejaVu Sans"/>
              </a:rPr>
              <a:t>VV</a:t>
            </a:r>
            <a:r>
              <a:rPr b="0" i="1" lang="de-DE" sz="1800" spc="-1" strike="noStrike">
                <a:solidFill>
                  <a:srgbClr val="000000"/>
                </a:solidFill>
                <a:latin typeface="Calibri"/>
                <a:ea typeface="DejaVu Sans"/>
              </a:rPr>
              <a:t>)</a:t>
            </a:r>
            <a:r>
              <a:rPr b="0" lang="de-DE" sz="1800" spc="-1" strike="noStrike">
                <a:solidFill>
                  <a:srgbClr val="000000"/>
                </a:solidFill>
                <a:latin typeface="Calibri"/>
                <a:ea typeface="DejaVu Sans"/>
              </a:rPr>
              <a:t>. </a:t>
            </a:r>
            <a:endParaRPr b="0" lang="de-DE" sz="1800" spc="-1" strike="noStrike">
              <a:latin typeface="Arial"/>
            </a:endParaRPr>
          </a:p>
          <a:p>
            <a:pPr marL="343080" indent="-342000">
              <a:lnSpc>
                <a:spcPct val="100000"/>
              </a:lnSpc>
              <a:spcBef>
                <a:spcPts val="601"/>
              </a:spcBef>
              <a:spcAft>
                <a:spcPts val="601"/>
              </a:spcAft>
              <a:buClr>
                <a:srgbClr val="000000"/>
              </a:buClr>
              <a:buFont typeface="Arial"/>
              <a:buChar char="•"/>
            </a:pPr>
            <a:r>
              <a:rPr b="0" lang="de-DE" sz="1800" spc="-1" strike="noStrike">
                <a:solidFill>
                  <a:srgbClr val="000000"/>
                </a:solidFill>
                <a:latin typeface="Calibri"/>
                <a:ea typeface="DejaVu Sans"/>
              </a:rPr>
              <a:t>Das </a:t>
            </a:r>
            <a:r>
              <a:rPr b="0" i="1" lang="de-DE" sz="1800" spc="-1" strike="noStrike">
                <a:solidFill>
                  <a:srgbClr val="000000"/>
                </a:solidFill>
                <a:latin typeface="Calibri"/>
                <a:ea typeface="DejaVu Sans"/>
              </a:rPr>
              <a:t>Formblatt (Anlage 4 </a:t>
            </a:r>
            <a:r>
              <a:rPr b="0" lang="de-DE" sz="1800" spc="-1" strike="noStrike">
                <a:solidFill>
                  <a:srgbClr val="000000"/>
                </a:solidFill>
                <a:latin typeface="Calibri"/>
                <a:ea typeface="DejaVu Sans"/>
              </a:rPr>
              <a:t>– VV) muss von den Eltern – bei vorliegender Volljährigkeit vom Prüfling selbst – unterschrieben spätestens bis zum von der Schule genannten Termin an die Schule zurückgegeben werden.</a:t>
            </a:r>
            <a:endParaRPr b="0" lang="de-DE" sz="1800" spc="-1" strike="noStrike">
              <a:latin typeface="Arial"/>
            </a:endParaRPr>
          </a:p>
          <a:p>
            <a:pPr marL="343080" indent="-342000">
              <a:lnSpc>
                <a:spcPct val="100000"/>
              </a:lnSpc>
              <a:spcBef>
                <a:spcPts val="601"/>
              </a:spcBef>
              <a:buClr>
                <a:srgbClr val="000000"/>
              </a:buClr>
              <a:buFont typeface="Arial"/>
              <a:buChar char="•"/>
            </a:pPr>
            <a:r>
              <a:rPr b="0" lang="de-DE" sz="1800" spc="-1" strike="noStrike">
                <a:solidFill>
                  <a:srgbClr val="000000"/>
                </a:solidFill>
                <a:latin typeface="Calibri"/>
                <a:ea typeface="DejaVu Sans"/>
              </a:rPr>
              <a:t>Als eine Entscheidungsgrundlage für die Meldung zu einer freiwilligen Prüfung bzw. zur frühzeitigen Vorbereitung auf eine obligatorische Prüfung teilt die Fachlehrkraft am </a:t>
            </a:r>
            <a:r>
              <a:rPr b="0" lang="de-DE" sz="1800" spc="-1" strike="noStrike">
                <a:solidFill>
                  <a:srgbClr val="c00000"/>
                </a:solidFill>
                <a:latin typeface="Calibri"/>
                <a:ea typeface="DejaVu Sans"/>
              </a:rPr>
              <a:t>Dienstag, 11. Juni 2024 </a:t>
            </a:r>
            <a:r>
              <a:rPr b="0" lang="de-DE" sz="1800" spc="-1" strike="noStrike">
                <a:solidFill>
                  <a:srgbClr val="000000"/>
                </a:solidFill>
                <a:latin typeface="Calibri"/>
                <a:ea typeface="DejaVu Sans"/>
              </a:rPr>
              <a:t>(Tag der Notenbekanntgabe) dem Prüfling </a:t>
            </a:r>
            <a:r>
              <a:rPr b="1" lang="de-DE" sz="1800" spc="-1" strike="noStrike">
                <a:solidFill>
                  <a:srgbClr val="000000"/>
                </a:solidFill>
                <a:latin typeface="Calibri"/>
                <a:ea typeface="DejaVu Sans"/>
              </a:rPr>
              <a:t>drei Unterrichtsvorhaben </a:t>
            </a:r>
            <a:r>
              <a:rPr b="0" lang="de-DE" sz="1800" spc="-1" strike="noStrike">
                <a:solidFill>
                  <a:srgbClr val="000000"/>
                </a:solidFill>
                <a:latin typeface="Calibri"/>
                <a:ea typeface="DejaVu Sans"/>
              </a:rPr>
              <a:t>aus Klasse 10 als mögliche Prüfungsgrundlage mit (VVzAPO-S I VV zu § 34 Abs. 3).</a:t>
            </a:r>
            <a:endParaRPr b="0" lang="de-DE" sz="1800" spc="-1" strike="noStrike">
              <a:latin typeface="Arial"/>
            </a:endParaRPr>
          </a:p>
        </p:txBody>
      </p:sp>
      <p:sp>
        <p:nvSpPr>
          <p:cNvPr id="230"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31"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EC320612-061B-477C-B216-0D5FAA0844C6}" type="slidenum">
              <a:rPr b="0" lang="de-DE" sz="1200" spc="-1" strike="noStrike">
                <a:solidFill>
                  <a:srgbClr val="8b8b8b"/>
                </a:solidFill>
                <a:latin typeface="Calibri"/>
                <a:ea typeface="DejaVu Sans"/>
              </a:rPr>
              <a:t>20</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1" lang="de-DE" sz="4400" spc="-1" strike="noStrike">
                <a:solidFill>
                  <a:srgbClr val="000000"/>
                </a:solidFill>
                <a:latin typeface="Calibri"/>
                <a:ea typeface="DejaVu Sans"/>
              </a:rPr>
              <a:t>Mündliche</a:t>
            </a:r>
            <a:r>
              <a:rPr b="1" lang="de-DE" sz="4000" spc="-1" strike="noStrike">
                <a:solidFill>
                  <a:srgbClr val="000000"/>
                </a:solidFill>
                <a:latin typeface="Calibri"/>
                <a:ea typeface="DejaVu Sans"/>
              </a:rPr>
              <a:t> Abweichungsprüfungen</a:t>
            </a:r>
            <a:br/>
            <a:r>
              <a:rPr b="1" lang="de-DE" sz="2700" spc="-1" strike="noStrike">
                <a:solidFill>
                  <a:srgbClr val="000000"/>
                </a:solidFill>
                <a:latin typeface="Calibri"/>
                <a:ea typeface="DejaVu Sans"/>
              </a:rPr>
              <a:t>Termine</a:t>
            </a:r>
            <a:endParaRPr b="0" lang="de-DE" sz="2700" spc="-1" strike="noStrike">
              <a:latin typeface="Arial"/>
            </a:endParaRPr>
          </a:p>
        </p:txBody>
      </p:sp>
      <p:sp>
        <p:nvSpPr>
          <p:cNvPr id="233"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a:bodyPr>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Die mündlichen Prüfungen werden von der Schule terminiert;</a:t>
            </a:r>
            <a:br/>
            <a:r>
              <a:rPr b="0" lang="de-DE" sz="1800" spc="-1" strike="noStrike">
                <a:solidFill>
                  <a:srgbClr val="c00000"/>
                </a:solidFill>
                <a:latin typeface="Calibri"/>
                <a:ea typeface="DejaVu Sans"/>
              </a:rPr>
              <a:t>Zeitraum: Dienstag, 18. Juni bis Donnerstag, 26. Juni 2024</a:t>
            </a:r>
            <a:br/>
            <a:r>
              <a:rPr b="0" lang="de-DE" sz="1800" spc="-1" strike="noStrike">
                <a:solidFill>
                  <a:srgbClr val="000000"/>
                </a:solidFill>
                <a:latin typeface="Calibri"/>
                <a:ea typeface="DejaVu Sans"/>
              </a:rPr>
              <a:t>(</a:t>
            </a:r>
            <a:r>
              <a:rPr b="0" i="1" lang="de-DE" sz="1800" spc="-1" strike="noStrike">
                <a:solidFill>
                  <a:srgbClr val="000000"/>
                </a:solidFill>
                <a:latin typeface="Calibri"/>
                <a:ea typeface="DejaVu Sans"/>
              </a:rPr>
              <a:t>Anlage Terminübersicht</a:t>
            </a:r>
            <a:r>
              <a:rPr b="0" lang="de-DE" sz="1800" spc="-1" strike="noStrike">
                <a:solidFill>
                  <a:srgbClr val="000000"/>
                </a:solidFill>
                <a:latin typeface="Calibri"/>
                <a:ea typeface="DejaVu Sans"/>
              </a:rPr>
              <a:t> – VV).</a:t>
            </a:r>
            <a:endParaRPr b="0" lang="de-DE" sz="1800" spc="-1" strike="noStrike">
              <a:latin typeface="Arial"/>
            </a:endParaRPr>
          </a:p>
          <a:p>
            <a:pPr marL="343080" indent="-342000">
              <a:lnSpc>
                <a:spcPct val="100000"/>
              </a:lnSpc>
              <a:spcBef>
                <a:spcPts val="1199"/>
              </a:spcBef>
              <a:buClr>
                <a:srgbClr val="000000"/>
              </a:buClr>
              <a:buFont typeface="Arial"/>
              <a:buChar char="•"/>
            </a:pPr>
            <a:r>
              <a:rPr b="0" lang="de-DE" sz="1800" spc="-1" strike="noStrike">
                <a:solidFill>
                  <a:srgbClr val="000000"/>
                </a:solidFill>
                <a:latin typeface="Calibri"/>
                <a:ea typeface="DejaVu Sans"/>
              </a:rPr>
              <a:t>Die Prüfungen können vormittags oder nachmittags stattfinden; sie dürfen i. d. R. zu keinem Unterrichtsausfall führen.</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Der Termin wird dem Prüfling spätestens am Unterrichtstag vor dem Prüfungstermin bekannt gegeben. </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Der Prüfling hat am Prüfungstag unterrichtsfrei.</a:t>
            </a:r>
            <a:endParaRPr b="0" lang="de-DE" sz="1800" spc="-1" strike="noStrike">
              <a:latin typeface="Arial"/>
            </a:endParaRPr>
          </a:p>
        </p:txBody>
      </p:sp>
      <p:sp>
        <p:nvSpPr>
          <p:cNvPr id="234"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35"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5515F044-940C-4534-AFF7-15763348467F}" type="slidenum">
              <a:rPr b="0" lang="de-DE" sz="1200" spc="-1" strike="noStrike">
                <a:solidFill>
                  <a:srgbClr val="8b8b8b"/>
                </a:solidFill>
                <a:latin typeface="Calibri"/>
                <a:ea typeface="DejaVu Sans"/>
              </a:rPr>
              <a:t>21</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rmAutofit fontScale="47000"/>
          </a:bodyPr>
          <a:p>
            <a:pPr algn="ctr">
              <a:lnSpc>
                <a:spcPct val="100000"/>
              </a:lnSpc>
            </a:pPr>
            <a:r>
              <a:rPr b="1" lang="de-DE" sz="4400" spc="-1" strike="noStrike">
                <a:solidFill>
                  <a:srgbClr val="000000"/>
                </a:solidFill>
                <a:latin typeface="Calibri"/>
                <a:ea typeface="DejaVu Sans"/>
              </a:rPr>
              <a:t>Mündliche Abweichungsprüfungen</a:t>
            </a:r>
            <a:br/>
            <a:r>
              <a:rPr b="1" lang="de-DE" sz="2700" spc="-1" strike="noStrike">
                <a:solidFill>
                  <a:srgbClr val="000000"/>
                </a:solidFill>
                <a:latin typeface="Calibri"/>
                <a:ea typeface="DejaVu Sans"/>
              </a:rPr>
              <a:t>Prüfungsaufgaben und Vorbereitungszeit</a:t>
            </a:r>
            <a:endParaRPr b="0" lang="de-DE" sz="2700" spc="-1" strike="noStrike">
              <a:latin typeface="Arial"/>
            </a:endParaRPr>
          </a:p>
        </p:txBody>
      </p:sp>
      <p:sp>
        <p:nvSpPr>
          <p:cNvPr id="237"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a:bodyPr>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Für die Erstellung der Prüfungsaufgaben und die Durchführung der mündlichen Prüfung gibt es für die Lehrkräfte fachliche Hinweise zur Orientierung:</a:t>
            </a:r>
            <a:br/>
            <a:r>
              <a:rPr b="0" lang="de-DE" sz="1600" spc="-1" strike="noStrike" u="sng">
                <a:solidFill>
                  <a:srgbClr val="0000ff"/>
                </a:solidFill>
                <a:uFillTx/>
                <a:latin typeface="Calibri"/>
                <a:ea typeface="DejaVu Sans"/>
                <a:hlinkClick r:id="rId1"/>
              </a:rPr>
              <a:t>www.standardsicherung.schulministerium.nrw.de/cms/zentrale-pruefungen-10/faecher</a:t>
            </a:r>
            <a:endParaRPr b="0" lang="de-DE" sz="16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Der Prüfling erhält zur Vorbereitung auf die mündliche Prüfung die Aufgabenstellung in schriftlicher Form. </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Die Vorbereitungszeit beträgt 10 Minuten.</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Eine Wahl unter mehreren Aufgaben ist nicht zulässig. </a:t>
            </a:r>
            <a:endParaRPr b="0" lang="de-DE" sz="1800" spc="-1" strike="noStrike">
              <a:latin typeface="Arial"/>
            </a:endParaRPr>
          </a:p>
        </p:txBody>
      </p:sp>
      <p:sp>
        <p:nvSpPr>
          <p:cNvPr id="238"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39"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B6596491-0221-44B0-AF3B-0AD79DEC7CF6}" type="slidenum">
              <a:rPr b="0" lang="de-DE" sz="1200" spc="-1" strike="noStrike">
                <a:solidFill>
                  <a:srgbClr val="8b8b8b"/>
                </a:solidFill>
                <a:latin typeface="Calibri"/>
                <a:ea typeface="DejaVu Sans"/>
              </a:rPr>
              <a:t>22</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rmAutofit fontScale="47000"/>
          </a:bodyPr>
          <a:p>
            <a:pPr algn="ctr">
              <a:lnSpc>
                <a:spcPct val="100000"/>
              </a:lnSpc>
            </a:pPr>
            <a:r>
              <a:rPr b="1" lang="de-DE" sz="4400" spc="-1" strike="noStrike">
                <a:solidFill>
                  <a:srgbClr val="000000"/>
                </a:solidFill>
                <a:latin typeface="Calibri"/>
                <a:ea typeface="DejaVu Sans"/>
              </a:rPr>
              <a:t>Mündliche Abweichungsprüfungen</a:t>
            </a:r>
            <a:br/>
            <a:r>
              <a:rPr b="1" lang="de-DE" sz="2700" spc="-1" strike="noStrike">
                <a:solidFill>
                  <a:srgbClr val="000000"/>
                </a:solidFill>
                <a:latin typeface="Calibri"/>
                <a:ea typeface="DejaVu Sans"/>
              </a:rPr>
              <a:t>Protokoll</a:t>
            </a:r>
            <a:endParaRPr b="0" lang="de-DE" sz="2700" spc="-1" strike="noStrike">
              <a:latin typeface="Arial"/>
            </a:endParaRPr>
          </a:p>
        </p:txBody>
      </p:sp>
      <p:sp>
        <p:nvSpPr>
          <p:cNvPr id="241"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a:bodyPr>
          <a:p>
            <a:pPr marL="343080" indent="-342000">
              <a:lnSpc>
                <a:spcPct val="100000"/>
              </a:lnSpc>
              <a:spcBef>
                <a:spcPts val="601"/>
              </a:spcBef>
              <a:buClr>
                <a:srgbClr val="000000"/>
              </a:buClr>
              <a:buFont typeface="Arial"/>
              <a:buChar char="•"/>
            </a:pPr>
            <a:r>
              <a:rPr b="0" lang="de-DE" sz="1800" spc="-1" strike="noStrike">
                <a:solidFill>
                  <a:srgbClr val="000000"/>
                </a:solidFill>
                <a:latin typeface="Calibri"/>
                <a:ea typeface="DejaVu Sans"/>
              </a:rPr>
              <a:t>Im Protokoll werden die Gegenstände des Prüfungsgesprächs in Stichworten festgehalten. </a:t>
            </a:r>
            <a:endParaRPr b="0" lang="de-DE" sz="1800" spc="-1" strike="noStrike">
              <a:latin typeface="Arial"/>
            </a:endParaRPr>
          </a:p>
          <a:p>
            <a:pPr marL="343080" indent="-342000">
              <a:lnSpc>
                <a:spcPct val="100000"/>
              </a:lnSpc>
              <a:spcBef>
                <a:spcPts val="601"/>
              </a:spcBef>
              <a:buClr>
                <a:srgbClr val="000000"/>
              </a:buClr>
              <a:buFont typeface="Arial"/>
              <a:buChar char="•"/>
            </a:pPr>
            <a:r>
              <a:rPr b="0" lang="de-DE" sz="1800" spc="-1" strike="noStrike">
                <a:solidFill>
                  <a:srgbClr val="000000"/>
                </a:solidFill>
                <a:latin typeface="Calibri"/>
                <a:ea typeface="DejaVu Sans"/>
              </a:rPr>
              <a:t>Aus dem Protokoll muss hervorgehen, in welchem Umfang der Prüfling die Aufgaben selbstständig oder mit Hilfen lösen konnte. </a:t>
            </a:r>
            <a:endParaRPr b="0" lang="de-DE" sz="1800" spc="-1" strike="noStrike">
              <a:latin typeface="Arial"/>
            </a:endParaRPr>
          </a:p>
          <a:p>
            <a:pPr marL="343080" indent="-342000">
              <a:lnSpc>
                <a:spcPct val="100000"/>
              </a:lnSpc>
              <a:spcBef>
                <a:spcPts val="601"/>
              </a:spcBef>
              <a:buClr>
                <a:srgbClr val="000000"/>
              </a:buClr>
              <a:buFont typeface="Arial"/>
              <a:buChar char="•"/>
            </a:pPr>
            <a:r>
              <a:rPr b="0" lang="de-DE" sz="1800" spc="-1" strike="noStrike">
                <a:solidFill>
                  <a:srgbClr val="000000"/>
                </a:solidFill>
                <a:latin typeface="Calibri"/>
                <a:ea typeface="DejaVu Sans"/>
              </a:rPr>
              <a:t>Ein entsprechendes </a:t>
            </a:r>
            <a:r>
              <a:rPr b="0" i="1" lang="de-DE" sz="1800" spc="-1" strike="noStrike">
                <a:solidFill>
                  <a:srgbClr val="000000"/>
                </a:solidFill>
                <a:latin typeface="Calibri"/>
                <a:ea typeface="DejaVu Sans"/>
              </a:rPr>
              <a:t>Formblatt</a:t>
            </a:r>
            <a:r>
              <a:rPr b="0" lang="de-DE" sz="1800" spc="-1" strike="noStrike">
                <a:solidFill>
                  <a:srgbClr val="000000"/>
                </a:solidFill>
                <a:latin typeface="Calibri"/>
                <a:ea typeface="DejaVu Sans"/>
              </a:rPr>
              <a:t> wird zur Verfügung gestellt (</a:t>
            </a:r>
            <a:r>
              <a:rPr b="0" i="1" lang="de-DE" sz="1800" spc="-1" strike="noStrike">
                <a:solidFill>
                  <a:srgbClr val="000000"/>
                </a:solidFill>
                <a:latin typeface="Calibri"/>
                <a:ea typeface="DejaVu Sans"/>
              </a:rPr>
              <a:t>Anlage 5 – </a:t>
            </a:r>
            <a:r>
              <a:rPr b="0" lang="de-DE" sz="1800" spc="-1" strike="noStrike">
                <a:solidFill>
                  <a:srgbClr val="000000"/>
                </a:solidFill>
                <a:latin typeface="Calibri"/>
                <a:ea typeface="DejaVu Sans"/>
              </a:rPr>
              <a:t>VV</a:t>
            </a:r>
            <a:r>
              <a:rPr b="0" i="1" lang="de-DE" sz="1800" spc="-1" strike="noStrike">
                <a:solidFill>
                  <a:srgbClr val="000000"/>
                </a:solidFill>
                <a:latin typeface="Calibri"/>
                <a:ea typeface="DejaVu Sans"/>
              </a:rPr>
              <a:t>).</a:t>
            </a:r>
            <a:endParaRPr b="0" lang="de-DE" sz="1800" spc="-1" strike="noStrike">
              <a:latin typeface="Arial"/>
            </a:endParaRPr>
          </a:p>
        </p:txBody>
      </p:sp>
      <p:sp>
        <p:nvSpPr>
          <p:cNvPr id="242"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43"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49B092F3-BA29-47EE-AEFC-C63CA81936EA}" type="slidenum">
              <a:rPr b="0" lang="de-DE" sz="1200" spc="-1" strike="noStrike">
                <a:solidFill>
                  <a:srgbClr val="8b8b8b"/>
                </a:solidFill>
                <a:latin typeface="Calibri"/>
                <a:ea typeface="DejaVu Sans"/>
              </a:rPr>
              <a:t>23</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1" lang="de-DE" sz="4400" spc="-1" strike="noStrike">
                <a:solidFill>
                  <a:srgbClr val="000000"/>
                </a:solidFill>
                <a:latin typeface="Calibri"/>
                <a:ea typeface="DejaVu Sans"/>
              </a:rPr>
              <a:t>Festlegung der Abschlussnote</a:t>
            </a:r>
            <a:br/>
            <a:r>
              <a:rPr b="1" lang="de-DE" sz="2700" spc="-1" strike="noStrike">
                <a:solidFill>
                  <a:srgbClr val="000000"/>
                </a:solidFill>
                <a:latin typeface="Calibri"/>
                <a:ea typeface="DejaVu Sans"/>
              </a:rPr>
              <a:t>nach einer mündlichen Abweichungsprüfung</a:t>
            </a:r>
            <a:endParaRPr b="0" lang="de-DE" sz="2700" spc="-1" strike="noStrike">
              <a:latin typeface="Arial"/>
            </a:endParaRPr>
          </a:p>
        </p:txBody>
      </p:sp>
      <p:sp>
        <p:nvSpPr>
          <p:cNvPr id="245"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Autofit/>
          </a:bodyPr>
          <a:p>
            <a:pPr marL="343080" indent="-342000">
              <a:lnSpc>
                <a:spcPct val="120000"/>
              </a:lnSpc>
              <a:spcBef>
                <a:spcPts val="601"/>
              </a:spcBef>
              <a:buClr>
                <a:srgbClr val="000000"/>
              </a:buClr>
              <a:buFont typeface="Arial"/>
              <a:buChar char="•"/>
            </a:pPr>
            <a:r>
              <a:rPr b="0" lang="de-DE" sz="1600" spc="-1" strike="noStrike">
                <a:solidFill>
                  <a:srgbClr val="000000"/>
                </a:solidFill>
                <a:latin typeface="Calibri"/>
                <a:ea typeface="DejaVu Sans"/>
              </a:rPr>
              <a:t>Nach jeder Prüfung oder jedem Block inhaltsgleicher Prüfungen berät der Fachprüfungsausschuss über die Prüfungsleistung. </a:t>
            </a:r>
            <a:endParaRPr b="0" lang="de-DE" sz="1600" spc="-1" strike="noStrike">
              <a:latin typeface="Arial"/>
            </a:endParaRPr>
          </a:p>
          <a:p>
            <a:pPr marL="343080" indent="-342000">
              <a:lnSpc>
                <a:spcPct val="120000"/>
              </a:lnSpc>
              <a:spcBef>
                <a:spcPts val="601"/>
              </a:spcBef>
              <a:buClr>
                <a:srgbClr val="000000"/>
              </a:buClr>
              <a:buFont typeface="Arial"/>
              <a:buChar char="•"/>
            </a:pPr>
            <a:r>
              <a:rPr b="0" lang="de-DE" sz="1600" spc="-1" strike="noStrike">
                <a:solidFill>
                  <a:srgbClr val="000000"/>
                </a:solidFill>
                <a:latin typeface="Calibri"/>
                <a:ea typeface="DejaVu Sans"/>
              </a:rPr>
              <a:t>Die Fachlehrkraft beurteilt die Prüfungsleistung und macht einen Bewertungsvorschlag. </a:t>
            </a:r>
            <a:endParaRPr b="0" lang="de-DE" sz="1600" spc="-1" strike="noStrike">
              <a:latin typeface="Arial"/>
            </a:endParaRPr>
          </a:p>
          <a:p>
            <a:pPr marL="343080" indent="-342000">
              <a:lnSpc>
                <a:spcPct val="120000"/>
              </a:lnSpc>
              <a:spcBef>
                <a:spcPts val="601"/>
              </a:spcBef>
              <a:buClr>
                <a:srgbClr val="000000"/>
              </a:buClr>
              <a:buFont typeface="Arial"/>
              <a:buChar char="•"/>
            </a:pPr>
            <a:r>
              <a:rPr b="0" lang="de-DE" sz="1600" spc="-1" strike="noStrike">
                <a:solidFill>
                  <a:srgbClr val="000000"/>
                </a:solidFill>
                <a:latin typeface="Calibri"/>
                <a:ea typeface="DejaVu Sans"/>
              </a:rPr>
              <a:t>Der Fachprüfungsausschuss berät und beschließt die Bewertung. </a:t>
            </a:r>
            <a:endParaRPr b="0" lang="de-DE" sz="1600" spc="-1" strike="noStrike">
              <a:latin typeface="Arial"/>
            </a:endParaRPr>
          </a:p>
          <a:p>
            <a:pPr marL="343080" indent="-342000">
              <a:lnSpc>
                <a:spcPct val="120000"/>
              </a:lnSpc>
              <a:spcBef>
                <a:spcPts val="601"/>
              </a:spcBef>
              <a:buClr>
                <a:srgbClr val="000000"/>
              </a:buClr>
              <a:buFont typeface="Arial"/>
              <a:buChar char="•"/>
            </a:pPr>
            <a:r>
              <a:rPr b="0" lang="de-DE" sz="1600" spc="-1" strike="noStrike">
                <a:solidFill>
                  <a:srgbClr val="000000"/>
                </a:solidFill>
                <a:latin typeface="Calibri"/>
                <a:ea typeface="DejaVu Sans"/>
              </a:rPr>
              <a:t>Das Ergebnis der mündlichen Prüfung wird in einer </a:t>
            </a:r>
            <a:r>
              <a:rPr b="0" i="1" lang="de-DE" sz="1600" spc="-1" strike="noStrike">
                <a:solidFill>
                  <a:srgbClr val="000000"/>
                </a:solidFill>
                <a:latin typeface="Calibri"/>
                <a:ea typeface="DejaVu Sans"/>
              </a:rPr>
              <a:t>ganzen</a:t>
            </a:r>
            <a:r>
              <a:rPr b="0" lang="de-DE" sz="1600" spc="-1" strike="noStrike">
                <a:solidFill>
                  <a:srgbClr val="000000"/>
                </a:solidFill>
                <a:latin typeface="Calibri"/>
                <a:ea typeface="DejaVu Sans"/>
              </a:rPr>
              <a:t> Note ausgedrückt und im Protokoll begründet.</a:t>
            </a:r>
            <a:endParaRPr b="0" lang="de-DE" sz="1600" spc="-1" strike="noStrike">
              <a:latin typeface="Arial"/>
            </a:endParaRPr>
          </a:p>
          <a:p>
            <a:pPr marL="343080" indent="-342000">
              <a:lnSpc>
                <a:spcPct val="120000"/>
              </a:lnSpc>
              <a:spcBef>
                <a:spcPts val="601"/>
              </a:spcBef>
              <a:buClr>
                <a:srgbClr val="000000"/>
              </a:buClr>
              <a:buFont typeface="Arial"/>
              <a:buChar char="•"/>
            </a:pPr>
            <a:r>
              <a:rPr b="0" lang="de-DE" sz="1600" spc="-1" strike="noStrike">
                <a:solidFill>
                  <a:srgbClr val="000000"/>
                </a:solidFill>
                <a:latin typeface="Calibri"/>
                <a:ea typeface="DejaVu Sans"/>
              </a:rPr>
              <a:t>Im Anschluss setzt der Prüfungsausschuss die Abschlussnote für das Fach fest. Gewichtung:   5 (Vornote) : 3 (Note der schriftlichen Prüfung) : 2 (Note der mündlichen Prüfung) –             APO-S I § 32 Abs. 3 </a:t>
            </a:r>
            <a:endParaRPr b="0" lang="de-DE" sz="1600" spc="-1" strike="noStrike">
              <a:latin typeface="Arial"/>
            </a:endParaRPr>
          </a:p>
          <a:p>
            <a:pPr marL="343080" indent="-342000">
              <a:lnSpc>
                <a:spcPct val="120000"/>
              </a:lnSpc>
              <a:spcBef>
                <a:spcPts val="601"/>
              </a:spcBef>
              <a:buClr>
                <a:srgbClr val="000000"/>
              </a:buClr>
              <a:buFont typeface="Arial"/>
              <a:buChar char="•"/>
            </a:pPr>
            <a:r>
              <a:rPr b="0" lang="de-DE" sz="1600" spc="-1" strike="noStrike">
                <a:solidFill>
                  <a:srgbClr val="000000"/>
                </a:solidFill>
                <a:latin typeface="Calibri"/>
                <a:ea typeface="DejaVu Sans"/>
              </a:rPr>
              <a:t>Ergeben sich bei der Berechnung der Abschlussnote Dezimalstellen, so ist nur in diesem Fall bis einschließlich Dezimalstelle 5 die bessere Note, in den anderen Fällen die schlechtere Note festzusetzen. </a:t>
            </a:r>
            <a:endParaRPr b="0" lang="de-DE" sz="1600" spc="-1" strike="noStrike">
              <a:latin typeface="Arial"/>
            </a:endParaRPr>
          </a:p>
          <a:p>
            <a:pPr marL="343080" indent="-342000">
              <a:lnSpc>
                <a:spcPct val="120000"/>
              </a:lnSpc>
              <a:spcBef>
                <a:spcPts val="601"/>
              </a:spcBef>
              <a:buClr>
                <a:srgbClr val="000000"/>
              </a:buClr>
              <a:buFont typeface="Arial"/>
              <a:buChar char="•"/>
            </a:pPr>
            <a:r>
              <a:rPr b="1" lang="de-DE" sz="1600" spc="-1" strike="noStrike">
                <a:solidFill>
                  <a:srgbClr val="000000"/>
                </a:solidFill>
                <a:latin typeface="Calibri"/>
                <a:ea typeface="DejaVu Sans"/>
              </a:rPr>
              <a:t>Die Abschlussnote wird in das Zeugnis übernommen</a:t>
            </a:r>
            <a:r>
              <a:rPr b="0" lang="de-DE" sz="1600" spc="-1" strike="noStrike">
                <a:solidFill>
                  <a:srgbClr val="000000"/>
                </a:solidFill>
                <a:latin typeface="Calibri"/>
                <a:ea typeface="DejaVu Sans"/>
              </a:rPr>
              <a:t>, vgl. „</a:t>
            </a:r>
            <a:r>
              <a:rPr b="0" i="1" lang="de-DE" sz="1600" spc="-1" strike="noStrike">
                <a:solidFill>
                  <a:srgbClr val="000000"/>
                </a:solidFill>
                <a:latin typeface="Calibri"/>
                <a:ea typeface="DejaVu Sans"/>
              </a:rPr>
              <a:t>Tabelle zur Ermittlung der Abschlussnote</a:t>
            </a:r>
            <a:r>
              <a:rPr b="0" lang="de-DE" sz="1600" spc="-1" strike="noStrike">
                <a:solidFill>
                  <a:srgbClr val="000000"/>
                </a:solidFill>
                <a:latin typeface="Calibri"/>
                <a:ea typeface="DejaVu Sans"/>
              </a:rPr>
              <a:t>“ (</a:t>
            </a:r>
            <a:r>
              <a:rPr b="0" i="1" lang="de-DE" sz="1600" spc="-1" strike="noStrike">
                <a:solidFill>
                  <a:srgbClr val="000000"/>
                </a:solidFill>
                <a:latin typeface="Calibri"/>
                <a:ea typeface="DejaVu Sans"/>
              </a:rPr>
              <a:t>Anlage 6</a:t>
            </a:r>
            <a:r>
              <a:rPr b="0" lang="de-DE" sz="1600" spc="-1" strike="noStrike">
                <a:solidFill>
                  <a:srgbClr val="000000"/>
                </a:solidFill>
                <a:latin typeface="Calibri"/>
                <a:ea typeface="DejaVu Sans"/>
              </a:rPr>
              <a:t> – VV).</a:t>
            </a:r>
            <a:endParaRPr b="0" lang="de-DE" sz="1600" spc="-1" strike="noStrike">
              <a:latin typeface="Arial"/>
            </a:endParaRPr>
          </a:p>
        </p:txBody>
      </p:sp>
      <p:sp>
        <p:nvSpPr>
          <p:cNvPr id="246"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47"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CD015A61-85BE-4344-8453-0867098BEDDB}" type="slidenum">
              <a:rPr b="0" lang="de-DE" sz="1200" spc="-1" strike="noStrike">
                <a:solidFill>
                  <a:srgbClr val="8b8b8b"/>
                </a:solidFill>
                <a:latin typeface="Calibri"/>
                <a:ea typeface="DejaVu Sans"/>
              </a:rPr>
              <a:t>24</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1" lang="de-DE" sz="4400" spc="-1" strike="noStrike">
                <a:solidFill>
                  <a:srgbClr val="000000"/>
                </a:solidFill>
                <a:latin typeface="Calibri"/>
                <a:ea typeface="DejaVu Sans"/>
              </a:rPr>
              <a:t>Festlegung der Abschlussnote</a:t>
            </a:r>
            <a:br/>
            <a:r>
              <a:rPr b="1" lang="de-DE" sz="2700" spc="-1" strike="noStrike">
                <a:solidFill>
                  <a:srgbClr val="000000"/>
                </a:solidFill>
                <a:latin typeface="Calibri"/>
                <a:ea typeface="DejaVu Sans"/>
              </a:rPr>
              <a:t>ohne mündliche Prüfung</a:t>
            </a:r>
            <a:endParaRPr b="0" lang="de-DE" sz="2700" spc="-1" strike="noStrike">
              <a:latin typeface="Arial"/>
            </a:endParaRPr>
          </a:p>
        </p:txBody>
      </p:sp>
      <p:sp>
        <p:nvSpPr>
          <p:cNvPr id="249"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a:bodyPr>
          <a:p>
            <a:pPr>
              <a:lnSpc>
                <a:spcPct val="100000"/>
              </a:lnSpc>
              <a:spcBef>
                <a:spcPts val="360"/>
              </a:spcBef>
              <a:tabLst>
                <a:tab algn="l" pos="0"/>
              </a:tabLst>
            </a:pPr>
            <a:r>
              <a:rPr b="1" lang="de-DE" sz="1800" spc="-1" strike="noStrike">
                <a:solidFill>
                  <a:srgbClr val="000000"/>
                </a:solidFill>
                <a:latin typeface="Calibri"/>
                <a:ea typeface="DejaVu Sans"/>
              </a:rPr>
              <a:t>Abschlussnote: 50 % Vornote (Jahresnote) und 50 % Prüfungsnote</a:t>
            </a:r>
            <a:endParaRPr b="0" lang="de-DE" sz="1800" spc="-1" strike="noStrike">
              <a:latin typeface="Arial"/>
            </a:endParaRPr>
          </a:p>
          <a:p>
            <a:pPr marL="343080" indent="-342000">
              <a:lnSpc>
                <a:spcPct val="100000"/>
              </a:lnSpc>
              <a:spcBef>
                <a:spcPts val="360"/>
              </a:spcBef>
              <a:buClr>
                <a:srgbClr val="000000"/>
              </a:buClr>
              <a:buFont typeface="Wingdings" charset="2"/>
              <a:buChar char=""/>
              <a:tabLst>
                <a:tab algn="l" pos="0"/>
              </a:tabLst>
            </a:pPr>
            <a:r>
              <a:rPr b="0" lang="de-DE" sz="1800" spc="-1" strike="noStrike">
                <a:solidFill>
                  <a:srgbClr val="000000"/>
                </a:solidFill>
                <a:latin typeface="Calibri"/>
                <a:ea typeface="DejaVu Sans"/>
              </a:rPr>
              <a:t>Vornote und Prüfungsnote stimmen überein: Sie bilden die Zeugnisnote.</a:t>
            </a:r>
            <a:endParaRPr b="0" lang="de-DE" sz="1800" spc="-1" strike="noStrike">
              <a:latin typeface="Arial"/>
            </a:endParaRPr>
          </a:p>
          <a:p>
            <a:pPr marL="343080" indent="-342000">
              <a:lnSpc>
                <a:spcPct val="100000"/>
              </a:lnSpc>
              <a:spcBef>
                <a:spcPts val="360"/>
              </a:spcBef>
              <a:buClr>
                <a:srgbClr val="000000"/>
              </a:buClr>
              <a:buFont typeface="Wingdings" charset="2"/>
              <a:buChar char=""/>
              <a:tabLst>
                <a:tab algn="l" pos="0"/>
              </a:tabLst>
            </a:pPr>
            <a:r>
              <a:rPr b="0" lang="de-DE" sz="1800" spc="-1" strike="noStrike">
                <a:solidFill>
                  <a:srgbClr val="000000"/>
                </a:solidFill>
                <a:latin typeface="Calibri"/>
                <a:ea typeface="DejaVu Sans"/>
              </a:rPr>
              <a:t>Vornote und Prüfungsnote weichen um </a:t>
            </a:r>
            <a:r>
              <a:rPr b="1" lang="de-DE" sz="1800" spc="-1" strike="noStrike">
                <a:solidFill>
                  <a:srgbClr val="000000"/>
                </a:solidFill>
                <a:latin typeface="Calibri"/>
                <a:ea typeface="DejaVu Sans"/>
              </a:rPr>
              <a:t>eine Notenstufe</a:t>
            </a:r>
            <a:r>
              <a:rPr b="0" lang="de-DE" sz="1800" spc="-1" strike="noStrike">
                <a:solidFill>
                  <a:srgbClr val="000000"/>
                </a:solidFill>
                <a:latin typeface="Calibri"/>
                <a:ea typeface="DejaVu Sans"/>
              </a:rPr>
              <a:t> ab: Die Fachlehrkraft setzt die Zeugnisnote fest (Abstimmung mit Zweitkorrektor). Dies kann die bessere oder die schlechtere Note sein.</a:t>
            </a:r>
            <a:endParaRPr b="0" lang="de-DE" sz="1800" spc="-1" strike="noStrike">
              <a:latin typeface="Arial"/>
            </a:endParaRPr>
          </a:p>
          <a:p>
            <a:pPr marL="343080" indent="-342000">
              <a:lnSpc>
                <a:spcPct val="100000"/>
              </a:lnSpc>
              <a:spcBef>
                <a:spcPts val="360"/>
              </a:spcBef>
              <a:buClr>
                <a:srgbClr val="000000"/>
              </a:buClr>
              <a:buFont typeface="Wingdings" charset="2"/>
              <a:buChar char=""/>
              <a:tabLst>
                <a:tab algn="l" pos="0"/>
              </a:tabLst>
            </a:pPr>
            <a:r>
              <a:rPr b="0" lang="de-DE" sz="1800" spc="-1" strike="noStrike">
                <a:solidFill>
                  <a:srgbClr val="000000"/>
                </a:solidFill>
                <a:latin typeface="Calibri"/>
                <a:ea typeface="DejaVu Sans"/>
              </a:rPr>
              <a:t>Vornote und Prüfungsnote weichen um </a:t>
            </a:r>
            <a:r>
              <a:rPr b="1" lang="de-DE" sz="1800" spc="-1" strike="noStrike">
                <a:solidFill>
                  <a:srgbClr val="000000"/>
                </a:solidFill>
                <a:latin typeface="Calibri"/>
                <a:ea typeface="DejaVu Sans"/>
              </a:rPr>
              <a:t>zwei Notenstufen</a:t>
            </a:r>
            <a:r>
              <a:rPr b="0" lang="de-DE" sz="1800" spc="-1" strike="noStrike">
                <a:solidFill>
                  <a:srgbClr val="000000"/>
                </a:solidFill>
                <a:latin typeface="Calibri"/>
                <a:ea typeface="DejaVu Sans"/>
              </a:rPr>
              <a:t> ab: Die Fachlehrkraft setzt die Zeugnisnote nach dem arithmetischen Mittel fest oder der Prüfling entscheidet sich für eine mündliche Prüfung.</a:t>
            </a:r>
            <a:endParaRPr b="0" lang="de-DE" sz="1800" spc="-1" strike="noStrike">
              <a:latin typeface="Arial"/>
            </a:endParaRPr>
          </a:p>
          <a:p>
            <a:pPr marL="343080" indent="-342000">
              <a:lnSpc>
                <a:spcPct val="100000"/>
              </a:lnSpc>
              <a:spcBef>
                <a:spcPts val="360"/>
              </a:spcBef>
              <a:buClr>
                <a:srgbClr val="000000"/>
              </a:buClr>
              <a:buFont typeface="Wingdings" charset="2"/>
              <a:buChar char=""/>
              <a:tabLst>
                <a:tab algn="l" pos="0"/>
              </a:tabLst>
            </a:pPr>
            <a:r>
              <a:rPr b="0" lang="de-DE" sz="1800" spc="-1" strike="noStrike">
                <a:solidFill>
                  <a:srgbClr val="000000"/>
                </a:solidFill>
                <a:latin typeface="Calibri"/>
                <a:ea typeface="DejaVu Sans"/>
              </a:rPr>
              <a:t>Vornote und Prüfungsnote weichen um </a:t>
            </a:r>
            <a:r>
              <a:rPr b="1" lang="de-DE" sz="1800" spc="-1" strike="noStrike">
                <a:solidFill>
                  <a:srgbClr val="000000"/>
                </a:solidFill>
                <a:latin typeface="Calibri"/>
                <a:ea typeface="DejaVu Sans"/>
              </a:rPr>
              <a:t>drei Notenstufen</a:t>
            </a:r>
            <a:r>
              <a:rPr b="0" lang="de-DE" sz="1800" spc="-1" strike="noStrike">
                <a:solidFill>
                  <a:srgbClr val="000000"/>
                </a:solidFill>
                <a:latin typeface="Calibri"/>
                <a:ea typeface="DejaVu Sans"/>
              </a:rPr>
              <a:t> ab: Eine mündliche Prüfung findet statt.</a:t>
            </a: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a:p>
            <a:pPr>
              <a:lnSpc>
                <a:spcPct val="100000"/>
              </a:lnSpc>
              <a:spcBef>
                <a:spcPts val="360"/>
              </a:spcBef>
              <a:tabLst>
                <a:tab algn="l" pos="0"/>
              </a:tabLst>
            </a:pPr>
            <a:endParaRPr b="0" lang="de-DE" sz="1800" spc="-1" strike="noStrike">
              <a:latin typeface="Arial"/>
            </a:endParaRPr>
          </a:p>
        </p:txBody>
      </p:sp>
      <p:sp>
        <p:nvSpPr>
          <p:cNvPr id="250" name="Fußzeilenplatzhalter 2"/>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51" name="Foliennummernplatzhalter 3"/>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84B2925E-79C4-4688-94EE-E76227EDF683}" type="slidenum">
              <a:rPr b="0" lang="de-DE" sz="1200" spc="-1" strike="noStrike">
                <a:solidFill>
                  <a:srgbClr val="8b8b8b"/>
                </a:solidFill>
                <a:latin typeface="Calibri"/>
                <a:ea typeface="DejaVu Sans"/>
              </a:rPr>
              <a:t>25</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Titel 5"/>
          <p:cNvSpPr/>
          <p:nvPr/>
        </p:nvSpPr>
        <p:spPr>
          <a:xfrm>
            <a:off x="755640" y="2493000"/>
            <a:ext cx="7771320" cy="1361160"/>
          </a:xfrm>
          <a:prstGeom prst="rect">
            <a:avLst/>
          </a:prstGeom>
          <a:noFill/>
          <a:ln w="0">
            <a:noFill/>
          </a:ln>
        </p:spPr>
        <p:style>
          <a:lnRef idx="0"/>
          <a:fillRef idx="0"/>
          <a:effectRef idx="0"/>
          <a:fontRef idx="minor"/>
        </p:style>
        <p:txBody>
          <a:bodyPr lIns="90000" rIns="90000" tIns="45000" bIns="45000">
            <a:normAutofit/>
          </a:bodyPr>
          <a:p>
            <a:pPr algn="ctr">
              <a:lnSpc>
                <a:spcPct val="100000"/>
              </a:lnSpc>
            </a:pPr>
            <a:r>
              <a:rPr b="1" lang="de-DE" sz="3600" spc="-1" strike="noStrike" cap="all">
                <a:solidFill>
                  <a:srgbClr val="000000"/>
                </a:solidFill>
                <a:latin typeface="Calibri"/>
                <a:ea typeface="DejaVu Sans"/>
              </a:rPr>
              <a:t>4  Weitere Informationsquellen</a:t>
            </a:r>
            <a:endParaRPr b="0" lang="de-DE" sz="3600" spc="-1" strike="noStrike">
              <a:latin typeface="Arial"/>
            </a:endParaRPr>
          </a:p>
        </p:txBody>
      </p:sp>
      <p:sp>
        <p:nvSpPr>
          <p:cNvPr id="253" name="Fußzeilenplatzhalter 1"/>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54" name="Foliennummernplatzhalter 2"/>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E08E405C-AC79-418A-9EA6-CB7D33244803}" type="slidenum">
              <a:rPr b="0" lang="de-DE" sz="1200" spc="-1" strike="noStrike">
                <a:solidFill>
                  <a:srgbClr val="8b8b8b"/>
                </a:solidFill>
                <a:latin typeface="Calibri"/>
                <a:ea typeface="DejaVu Sans"/>
              </a:rPr>
              <a:t>26</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rmAutofit fontScale="55000"/>
          </a:bodyPr>
          <a:p>
            <a:pPr algn="ctr">
              <a:lnSpc>
                <a:spcPct val="100000"/>
              </a:lnSpc>
              <a:spcBef>
                <a:spcPts val="1199"/>
              </a:spcBef>
            </a:pPr>
            <a:r>
              <a:rPr b="1" lang="de-DE" sz="4400" spc="-1" strike="noStrike">
                <a:solidFill>
                  <a:srgbClr val="000000"/>
                </a:solidFill>
                <a:latin typeface="Calibri"/>
                <a:ea typeface="DejaVu Sans"/>
              </a:rPr>
              <a:t>Aktuelles</a:t>
            </a:r>
            <a:r>
              <a:rPr b="1" lang="de-DE" sz="4900" spc="-1" strike="noStrike">
                <a:solidFill>
                  <a:srgbClr val="000000"/>
                </a:solidFill>
                <a:latin typeface="Calibri"/>
                <a:ea typeface="DejaVu Sans"/>
              </a:rPr>
              <a:t> zur ZP10</a:t>
            </a:r>
            <a:br/>
            <a:endParaRPr b="0" lang="de-DE" sz="4900" spc="-1" strike="noStrike">
              <a:latin typeface="Arial"/>
            </a:endParaRPr>
          </a:p>
        </p:txBody>
      </p:sp>
      <p:sp>
        <p:nvSpPr>
          <p:cNvPr id="256" name="Fußzeilenplatzhalter 2"/>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57"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1A49879E-FCFF-46DC-B987-38B47FBED9D1}" type="slidenum">
              <a:rPr b="0" lang="de-DE" sz="1200" spc="-1" strike="noStrike">
                <a:solidFill>
                  <a:srgbClr val="8b8b8b"/>
                </a:solidFill>
                <a:latin typeface="Calibri"/>
                <a:ea typeface="DejaVu Sans"/>
              </a:rPr>
              <a:t>27</a:t>
            </a:fld>
            <a:endParaRPr b="0" lang="de-DE" sz="1200" spc="-1" strike="noStrike">
              <a:latin typeface="Arial"/>
            </a:endParaRPr>
          </a:p>
        </p:txBody>
      </p:sp>
      <p:sp>
        <p:nvSpPr>
          <p:cNvPr id="258" name="Textfeld 3"/>
          <p:cNvSpPr/>
          <p:nvPr/>
        </p:nvSpPr>
        <p:spPr>
          <a:xfrm>
            <a:off x="899640" y="1196640"/>
            <a:ext cx="7199640" cy="4267440"/>
          </a:xfrm>
          <a:prstGeom prst="rect">
            <a:avLst/>
          </a:prstGeom>
          <a:noFill/>
          <a:ln w="0">
            <a:noFill/>
          </a:ln>
        </p:spPr>
        <p:style>
          <a:lnRef idx="0"/>
          <a:fillRef idx="0"/>
          <a:effectRef idx="0"/>
          <a:fontRef idx="minor"/>
        </p:style>
        <p:txBody>
          <a:bodyPr lIns="90000" rIns="90000" tIns="45000" bIns="45000">
            <a:spAutoFit/>
          </a:bodyPr>
          <a:p>
            <a:pPr>
              <a:lnSpc>
                <a:spcPct val="150000"/>
              </a:lnSpc>
            </a:pPr>
            <a:r>
              <a:rPr b="1" lang="de-DE" sz="1800" spc="-1" strike="noStrike">
                <a:solidFill>
                  <a:srgbClr val="c00000"/>
                </a:solidFill>
                <a:latin typeface="Calibri"/>
                <a:ea typeface="DejaVu Sans"/>
              </a:rPr>
              <a:t>Aktuelle Informationen finden Sie im Bildungsportal:</a:t>
            </a:r>
            <a:endParaRPr b="0" lang="de-DE" sz="1800" spc="-1" strike="noStrike">
              <a:latin typeface="Arial"/>
            </a:endParaRPr>
          </a:p>
          <a:p>
            <a:pPr algn="ctr">
              <a:lnSpc>
                <a:spcPct val="150000"/>
              </a:lnSpc>
            </a:pPr>
            <a:r>
              <a:rPr b="0" lang="de-DE" sz="1500" spc="-1" strike="noStrike" u="sng">
                <a:solidFill>
                  <a:srgbClr val="0000ff"/>
                </a:solidFill>
                <a:uFillTx/>
                <a:latin typeface="Calibri"/>
                <a:ea typeface="DejaVu Sans"/>
                <a:hlinkClick r:id="rId1"/>
              </a:rPr>
              <a:t>www.standardsicherung.schulministerium.nrw.de/cms/zentrale-pruefungen-10/uebersicht</a:t>
            </a:r>
            <a:endParaRPr b="0" lang="de-DE" sz="1500" spc="-1" strike="noStrike">
              <a:latin typeface="Arial"/>
            </a:endParaRPr>
          </a:p>
          <a:p>
            <a:pPr>
              <a:lnSpc>
                <a:spcPct val="150000"/>
              </a:lnSpc>
            </a:pPr>
            <a:endParaRPr b="0" lang="de-DE" sz="1500" spc="-1" strike="noStrike">
              <a:latin typeface="Arial"/>
            </a:endParaRPr>
          </a:p>
          <a:p>
            <a:pPr>
              <a:lnSpc>
                <a:spcPct val="150000"/>
              </a:lnSpc>
            </a:pPr>
            <a:endParaRPr b="0" lang="de-DE" sz="1500" spc="-1" strike="noStrike">
              <a:latin typeface="Arial"/>
            </a:endParaRPr>
          </a:p>
          <a:p>
            <a:pPr>
              <a:lnSpc>
                <a:spcPct val="150000"/>
              </a:lnSpc>
            </a:pPr>
            <a:endParaRPr b="0" lang="de-DE" sz="1500" spc="-1" strike="noStrike">
              <a:latin typeface="Arial"/>
            </a:endParaRPr>
          </a:p>
          <a:p>
            <a:pPr>
              <a:lnSpc>
                <a:spcPct val="150000"/>
              </a:lnSpc>
            </a:pPr>
            <a:endParaRPr b="0" lang="de-DE" sz="1500" spc="-1" strike="noStrike">
              <a:latin typeface="Arial"/>
            </a:endParaRPr>
          </a:p>
          <a:p>
            <a:pPr>
              <a:lnSpc>
                <a:spcPct val="150000"/>
              </a:lnSpc>
            </a:pPr>
            <a:endParaRPr b="0" lang="de-DE" sz="1500" spc="-1" strike="noStrike">
              <a:latin typeface="Arial"/>
            </a:endParaRPr>
          </a:p>
          <a:p>
            <a:pPr>
              <a:lnSpc>
                <a:spcPct val="150000"/>
              </a:lnSpc>
            </a:pPr>
            <a:endParaRPr b="0" lang="de-DE" sz="1500" spc="-1" strike="noStrike">
              <a:latin typeface="Arial"/>
            </a:endParaRPr>
          </a:p>
          <a:p>
            <a:pPr>
              <a:lnSpc>
                <a:spcPct val="150000"/>
              </a:lnSpc>
            </a:pPr>
            <a:endParaRPr b="0" lang="de-DE" sz="1500" spc="-1" strike="noStrike">
              <a:latin typeface="Arial"/>
            </a:endParaRPr>
          </a:p>
          <a:p>
            <a:pPr>
              <a:lnSpc>
                <a:spcPct val="150000"/>
              </a:lnSpc>
            </a:pPr>
            <a:endParaRPr b="0" lang="de-DE" sz="1500" spc="-1" strike="noStrike">
              <a:latin typeface="Arial"/>
            </a:endParaRPr>
          </a:p>
          <a:p>
            <a:pPr>
              <a:lnSpc>
                <a:spcPct val="150000"/>
              </a:lnSpc>
            </a:pPr>
            <a:endParaRPr b="0" lang="de-DE" sz="1500" spc="-1" strike="noStrike">
              <a:latin typeface="Arial"/>
            </a:endParaRPr>
          </a:p>
          <a:p>
            <a:pPr>
              <a:lnSpc>
                <a:spcPct val="150000"/>
              </a:lnSpc>
            </a:pPr>
            <a:endParaRPr b="0" lang="de-DE" sz="1500" spc="-1" strike="noStrike">
              <a:latin typeface="Arial"/>
            </a:endParaRPr>
          </a:p>
        </p:txBody>
      </p:sp>
      <p:pic>
        <p:nvPicPr>
          <p:cNvPr id="259" name="Grafik 5" descr=""/>
          <p:cNvPicPr/>
          <p:nvPr/>
        </p:nvPicPr>
        <p:blipFill>
          <a:blip r:embed="rId2"/>
          <a:srcRect l="1794" t="0" r="3152" b="1157"/>
          <a:stretch/>
        </p:blipFill>
        <p:spPr>
          <a:xfrm>
            <a:off x="971640" y="1989000"/>
            <a:ext cx="7631640" cy="3815280"/>
          </a:xfrm>
          <a:prstGeom prst="rect">
            <a:avLst/>
          </a:prstGeom>
          <a:ln w="0">
            <a:noFill/>
          </a:ln>
        </p:spPr>
      </p:pic>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1" lang="de-DE" sz="4000" spc="-1" strike="noStrike">
                <a:solidFill>
                  <a:srgbClr val="000000"/>
                </a:solidFill>
                <a:latin typeface="Calibri"/>
                <a:ea typeface="DejaVu Sans"/>
              </a:rPr>
              <a:t>Übungsmaterialien</a:t>
            </a:r>
            <a:endParaRPr b="0" lang="de-DE" sz="4000" spc="-1" strike="noStrike">
              <a:latin typeface="Arial"/>
            </a:endParaRPr>
          </a:p>
        </p:txBody>
      </p:sp>
      <p:sp>
        <p:nvSpPr>
          <p:cNvPr id="261"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rmAutofit/>
          </a:bodyPr>
          <a:p>
            <a:pPr marL="343080" indent="-342000">
              <a:lnSpc>
                <a:spcPct val="100000"/>
              </a:lnSpc>
              <a:spcBef>
                <a:spcPts val="360"/>
              </a:spcBef>
              <a:spcAft>
                <a:spcPts val="601"/>
              </a:spcAft>
              <a:buClr>
                <a:srgbClr val="000000"/>
              </a:buClr>
              <a:buFont typeface="Arial"/>
              <a:buChar char="•"/>
            </a:pPr>
            <a:r>
              <a:rPr b="0" lang="de-DE" sz="1800" spc="-1" strike="noStrike">
                <a:solidFill>
                  <a:srgbClr val="000000"/>
                </a:solidFill>
                <a:latin typeface="Calibri"/>
                <a:ea typeface="DejaVu Sans"/>
              </a:rPr>
              <a:t>Prüfungsarbeiten mit Bewertungsvorgaben aus den vorausgegangenen drei Prüfungsjahren stehen den Schulen zu Lehr- und Lernzwecken mit schulspezifischen Zugangsdaten im Bildungsportal zur Verfügung:</a:t>
            </a:r>
            <a:endParaRPr b="0" lang="de-DE" sz="1800" spc="-1" strike="noStrike">
              <a:latin typeface="Arial"/>
            </a:endParaRPr>
          </a:p>
          <a:p>
            <a:pPr marL="355680">
              <a:lnSpc>
                <a:spcPct val="100000"/>
              </a:lnSpc>
              <a:spcBef>
                <a:spcPts val="400"/>
              </a:spcBef>
              <a:tabLst>
                <a:tab algn="l" pos="0"/>
              </a:tabLst>
            </a:pPr>
            <a:r>
              <a:rPr b="0" lang="de-DE" sz="1450" spc="-1" strike="noStrike" u="sng">
                <a:solidFill>
                  <a:srgbClr val="0000ff"/>
                </a:solidFill>
                <a:uFillTx/>
                <a:latin typeface="Calibri"/>
                <a:ea typeface="DejaVu Sans"/>
                <a:hlinkClick r:id="rId1"/>
              </a:rPr>
              <a:t>www.standardsicherung.schulministerium.nrw.de/cms/zentrale-pruefungen-10/pruefungsaufgaben</a:t>
            </a:r>
            <a:endParaRPr b="0" lang="de-DE" sz="1450" spc="-1" strike="noStrike">
              <a:latin typeface="Arial"/>
            </a:endParaRPr>
          </a:p>
          <a:p>
            <a:pPr marL="343080" indent="-342000">
              <a:lnSpc>
                <a:spcPct val="100000"/>
              </a:lnSpc>
              <a:spcBef>
                <a:spcPts val="1199"/>
              </a:spcBef>
              <a:buClr>
                <a:srgbClr val="000000"/>
              </a:buClr>
              <a:buFont typeface="Arial"/>
              <a:buChar char="•"/>
              <a:tabLst>
                <a:tab algn="l" pos="0"/>
              </a:tabLst>
            </a:pPr>
            <a:r>
              <a:rPr b="0" lang="de-DE" sz="1800" spc="-1" strike="noStrike">
                <a:solidFill>
                  <a:srgbClr val="000000"/>
                </a:solidFill>
                <a:latin typeface="Calibri"/>
                <a:ea typeface="DejaVu Sans"/>
              </a:rPr>
              <a:t>Die Lehrkräfte sowie Schülerinnen und Schüler haben Anspruch auf Einsicht in die Aufgabenstellungen und Auswertungsanleitungen. </a:t>
            </a:r>
            <a:endParaRPr b="0" lang="de-DE" sz="1800" spc="-1" strike="noStrike">
              <a:latin typeface="Arial"/>
            </a:endParaRPr>
          </a:p>
          <a:p>
            <a:pPr marL="343080" indent="-342000">
              <a:lnSpc>
                <a:spcPct val="100000"/>
              </a:lnSpc>
              <a:spcBef>
                <a:spcPts val="360"/>
              </a:spcBef>
              <a:buClr>
                <a:srgbClr val="000000"/>
              </a:buClr>
              <a:buFont typeface="Arial"/>
              <a:buChar char="•"/>
              <a:tabLst>
                <a:tab algn="l" pos="0"/>
              </a:tabLst>
            </a:pPr>
            <a:r>
              <a:rPr b="0" lang="de-DE" sz="1800" spc="-1" strike="noStrike">
                <a:solidFill>
                  <a:srgbClr val="000000"/>
                </a:solidFill>
                <a:latin typeface="Calibri"/>
                <a:ea typeface="DejaVu Sans"/>
              </a:rPr>
              <a:t>Die Schulleitung hat die Zugangsdaten und regelt die Verteilung der Prüfungsmaterialien.</a:t>
            </a:r>
            <a:endParaRPr b="0" lang="de-DE" sz="1800" spc="-1" strike="noStrike">
              <a:latin typeface="Arial"/>
            </a:endParaRPr>
          </a:p>
        </p:txBody>
      </p:sp>
      <p:sp>
        <p:nvSpPr>
          <p:cNvPr id="262"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63"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FE31AF1C-5C92-48D5-9628-E2322077F0DE}" type="slidenum">
              <a:rPr b="0" lang="de-DE" sz="1200" spc="-1" strike="noStrike">
                <a:solidFill>
                  <a:srgbClr val="8b8b8b"/>
                </a:solidFill>
                <a:latin typeface="Calibri"/>
                <a:ea typeface="DejaVu Sans"/>
              </a:rPr>
              <a:t>28</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Titel 5"/>
          <p:cNvSpPr/>
          <p:nvPr/>
        </p:nvSpPr>
        <p:spPr>
          <a:xfrm>
            <a:off x="755640" y="2493000"/>
            <a:ext cx="7771320" cy="1361160"/>
          </a:xfrm>
          <a:prstGeom prst="rect">
            <a:avLst/>
          </a:prstGeom>
          <a:noFill/>
          <a:ln w="0">
            <a:noFill/>
          </a:ln>
        </p:spPr>
        <p:style>
          <a:lnRef idx="0"/>
          <a:fillRef idx="0"/>
          <a:effectRef idx="0"/>
          <a:fontRef idx="minor"/>
        </p:style>
        <p:txBody>
          <a:bodyPr lIns="90000" rIns="90000" tIns="45000" bIns="45000">
            <a:normAutofit/>
          </a:bodyPr>
          <a:p>
            <a:pPr algn="ctr">
              <a:lnSpc>
                <a:spcPct val="100000"/>
              </a:lnSpc>
            </a:pPr>
            <a:r>
              <a:rPr b="1" lang="de-DE" sz="4000" spc="-1" strike="noStrike" cap="all">
                <a:solidFill>
                  <a:srgbClr val="000000"/>
                </a:solidFill>
                <a:latin typeface="Calibri"/>
                <a:ea typeface="DejaVu Sans"/>
              </a:rPr>
              <a:t>Sonderregelungen</a:t>
            </a:r>
            <a:br/>
            <a:br/>
            <a:r>
              <a:rPr b="0" lang="de-DE" sz="3200" spc="-1" strike="noStrike">
                <a:solidFill>
                  <a:srgbClr val="000000"/>
                </a:solidFill>
                <a:latin typeface="Calibri"/>
                <a:ea typeface="DejaVu Sans"/>
              </a:rPr>
              <a:t>- nur bei Bedarf einsetzen -</a:t>
            </a:r>
            <a:endParaRPr b="0" lang="de-DE" sz="3200" spc="-1" strike="noStrike">
              <a:latin typeface="Arial"/>
            </a:endParaRPr>
          </a:p>
        </p:txBody>
      </p:sp>
      <p:sp>
        <p:nvSpPr>
          <p:cNvPr id="265" name="Fußzeilenplatzhalter 2"/>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66" name="Foliennummernplatzhalter 3"/>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8B3F7EA0-9C79-408E-ADF9-B721F85F21B0}" type="slidenum">
              <a:rPr b="0" lang="de-DE" sz="1200" spc="-1" strike="noStrike">
                <a:solidFill>
                  <a:srgbClr val="8b8b8b"/>
                </a:solidFill>
                <a:latin typeface="Calibri"/>
                <a:ea typeface="DejaVu Sans"/>
              </a:rPr>
              <a:t>29</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1" lang="de-DE" sz="2800" spc="-1" strike="noStrike">
                <a:solidFill>
                  <a:srgbClr val="000000"/>
                </a:solidFill>
                <a:latin typeface="Calibri"/>
                <a:ea typeface="DejaVu Sans"/>
              </a:rPr>
              <a:t>ZP10 – Teil eines Abschlussverfahrens mit zentral gestellten Prüfungsaufgaben</a:t>
            </a:r>
            <a:endParaRPr b="1" lang="de-DE" sz="2800" spc="-1" strike="noStrike">
              <a:latin typeface="Arial"/>
            </a:endParaRPr>
          </a:p>
        </p:txBody>
      </p:sp>
      <p:sp>
        <p:nvSpPr>
          <p:cNvPr id="160" name=""/>
          <p:cNvSpPr txBox="1"/>
          <p:nvPr/>
        </p:nvSpPr>
        <p:spPr>
          <a:xfrm rot="21588600">
            <a:off x="61920" y="1510920"/>
            <a:ext cx="9137160" cy="4715280"/>
          </a:xfrm>
          <a:prstGeom prst="rect">
            <a:avLst/>
          </a:prstGeom>
          <a:noFill/>
          <a:ln w="0">
            <a:noFill/>
          </a:ln>
        </p:spPr>
        <p:txBody>
          <a:bodyPr lIns="90000" rIns="90000" tIns="45000" bIns="45000">
            <a:noAutofit/>
          </a:bodyPr>
          <a:p>
            <a:r>
              <a:rPr b="0" lang="de-DE" sz="3200" spc="-1" strike="noStrike">
                <a:solidFill>
                  <a:srgbClr val="000000"/>
                </a:solidFill>
                <a:latin typeface="Calibri"/>
                <a:ea typeface="DejaVu Sans"/>
              </a:rPr>
              <a:t>Prüfungsnote nicht automatisch Abschlussnote/Zeugnisnote (≠ ZABI). </a:t>
            </a:r>
            <a:endParaRPr b="0" lang="de-DE" sz="3200" spc="-1" strike="noStrike">
              <a:latin typeface="Arial"/>
            </a:endParaRPr>
          </a:p>
          <a:p>
            <a:endParaRPr b="0" lang="de-DE" sz="3200" spc="-1" strike="noStrike">
              <a:latin typeface="Arial"/>
            </a:endParaRPr>
          </a:p>
          <a:p>
            <a:r>
              <a:rPr b="0" lang="de-DE" sz="3200" spc="-1" strike="noStrike">
                <a:solidFill>
                  <a:srgbClr val="000000"/>
                </a:solidFill>
                <a:latin typeface="Calibri"/>
                <a:ea typeface="DejaVu Sans"/>
              </a:rPr>
              <a:t>Keine Zulassung zur Prüfung erforderlich (≠ ZABI). </a:t>
            </a:r>
            <a:endParaRPr b="0" lang="de-DE" sz="3200" spc="-1" strike="noStrike">
              <a:latin typeface="Arial"/>
            </a:endParaRPr>
          </a:p>
          <a:p>
            <a:endParaRPr b="0" lang="de-DE" sz="3200" spc="-1" strike="noStrike">
              <a:latin typeface="Arial"/>
            </a:endParaRPr>
          </a:p>
          <a:p>
            <a:r>
              <a:rPr b="0" lang="de-DE" sz="3200" spc="-1" strike="noStrike">
                <a:solidFill>
                  <a:srgbClr val="000000"/>
                </a:solidFill>
                <a:latin typeface="Calibri"/>
                <a:ea typeface="DejaVu Sans"/>
              </a:rPr>
              <a:t>Unterricht nach Plan während des gesamten Prüfungszeitraums, auch am Prüfungstag im Anschluss an eine schriftliche Prüfung (≠ ZABI). </a:t>
            </a:r>
            <a:endParaRPr b="0" lang="de-DE" sz="3200" spc="-1" strike="noStrike">
              <a:latin typeface="Arial"/>
            </a:endParaRPr>
          </a:p>
          <a:p>
            <a:endParaRPr b="0" lang="de-DE" sz="3200" spc="-1" strike="noStrike">
              <a:latin typeface="Arial"/>
            </a:endParaRPr>
          </a:p>
          <a:p>
            <a:r>
              <a:rPr b="0" lang="de-DE" sz="3200" spc="-1" strike="noStrike">
                <a:solidFill>
                  <a:srgbClr val="000000"/>
                </a:solidFill>
                <a:latin typeface="Calibri"/>
                <a:ea typeface="DejaVu Sans"/>
              </a:rPr>
              <a:t>In den drei Prüfungsfächern ist gemäß §44 APO-S I </a:t>
            </a:r>
            <a:r>
              <a:rPr b="1" lang="de-DE" sz="3200" spc="-1" strike="noStrike">
                <a:solidFill>
                  <a:srgbClr val="000000"/>
                </a:solidFill>
                <a:latin typeface="Calibri"/>
                <a:ea typeface="DejaVu Sans"/>
              </a:rPr>
              <a:t>keine Nachprüfung </a:t>
            </a:r>
            <a:r>
              <a:rPr b="0" lang="de-DE" sz="3200" spc="-1" strike="noStrike">
                <a:solidFill>
                  <a:srgbClr val="000000"/>
                </a:solidFill>
                <a:latin typeface="Calibri"/>
                <a:ea typeface="DejaVu Sans"/>
              </a:rPr>
              <a:t>möglich. </a:t>
            </a:r>
            <a:endParaRPr b="0" lang="de-DE" sz="32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1" lang="de-DE" sz="4000" spc="-1" strike="noStrike">
                <a:solidFill>
                  <a:srgbClr val="000000"/>
                </a:solidFill>
                <a:latin typeface="Calibri"/>
                <a:ea typeface="DejaVu Sans"/>
              </a:rPr>
              <a:t>Gewährung von Nachteilsausgleichen in den ZP10</a:t>
            </a:r>
            <a:endParaRPr b="0" lang="de-DE" sz="4000" spc="-1" strike="noStrike">
              <a:latin typeface="Arial"/>
            </a:endParaRPr>
          </a:p>
        </p:txBody>
      </p:sp>
      <p:sp>
        <p:nvSpPr>
          <p:cNvPr id="268"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Autofit/>
          </a:bodyPr>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In der ZP10-Verfügung Teil A (</a:t>
            </a:r>
            <a:r>
              <a:rPr b="0" lang="de-DE" sz="1800" spc="-1" strike="noStrike" u="sng">
                <a:solidFill>
                  <a:srgbClr val="0000ff"/>
                </a:solidFill>
                <a:uFillTx/>
                <a:latin typeface="Calibri"/>
                <a:ea typeface="Times New Roman"/>
                <a:hlinkClick r:id="rId1"/>
              </a:rPr>
              <a:t>https://www.standardsicherung.schulministerium.nrw.de/cms/zentrale-pruefungen-10/rechtsgrundlagen</a:t>
            </a:r>
            <a:r>
              <a:rPr b="0" lang="de-DE" sz="1800" spc="-1" strike="noStrike" u="sng">
                <a:solidFill>
                  <a:srgbClr val="0000ff"/>
                </a:solidFill>
                <a:uFillTx/>
                <a:latin typeface="Calibri"/>
                <a:ea typeface="Times New Roman"/>
                <a:hlinkClick r:id="rId2"/>
              </a:rPr>
              <a:t>/</a:t>
            </a:r>
            <a:r>
              <a:rPr b="0" lang="de-DE" sz="1800" spc="-1" strike="noStrike">
                <a:solidFill>
                  <a:srgbClr val="000000"/>
                </a:solidFill>
                <a:latin typeface="Calibri"/>
                <a:ea typeface="Times New Roman"/>
              </a:rPr>
              <a:t>) sind unter Gliederungspunkt I.5 Regelungen zur Gewährung von Nachteilsausgleichen in den ZP10 dargestellt. Darüber hinaus stellt das MSB den Schulleitungen eine Orientierungshilfe zur Gewährung von Nachteilsausgleichen zur Verfügung (</a:t>
            </a:r>
            <a:r>
              <a:rPr b="0" lang="de-DE" sz="1800" spc="-1" strike="noStrike" u="sng">
                <a:solidFill>
                  <a:srgbClr val="0000ff"/>
                </a:solidFill>
                <a:uFillTx/>
                <a:latin typeface="Calibri"/>
                <a:ea typeface="Times New Roman"/>
                <a:hlinkClick r:id="rId3"/>
              </a:rPr>
              <a:t>http</a:t>
            </a:r>
            <a:r>
              <a:rPr b="0" lang="de-DE" sz="1800" spc="-1" strike="noStrike" u="sng">
                <a:solidFill>
                  <a:srgbClr val="0000ff"/>
                </a:solidFill>
                <a:uFillTx/>
                <a:latin typeface="Calibri"/>
                <a:ea typeface="Times New Roman"/>
                <a:hlinkClick r:id="rId4"/>
              </a:rPr>
              <a:t>://</a:t>
            </a:r>
            <a:r>
              <a:rPr b="0" lang="de-DE" sz="1800" spc="-1" strike="noStrike" u="sng">
                <a:solidFill>
                  <a:srgbClr val="0000ff"/>
                </a:solidFill>
                <a:uFillTx/>
                <a:latin typeface="Calibri"/>
                <a:ea typeface="Times New Roman"/>
                <a:hlinkClick r:id="rId5"/>
              </a:rPr>
              <a:t>url.nrw/nachteilsausgleiche</a:t>
            </a:r>
            <a:r>
              <a:rPr b="0" lang="de-DE" sz="1800" spc="-1" strike="noStrike" u="sng">
                <a:solidFill>
                  <a:srgbClr val="0000ff"/>
                </a:solidFill>
                <a:uFillTx/>
                <a:latin typeface="Calibri"/>
                <a:ea typeface="Times New Roman"/>
              </a:rPr>
              <a:t>)</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Times New Roman"/>
              </a:rPr>
              <a:t>Die Nutzung der vom Ministerium bereitgestellten modifizierten Prüfungsarbeiten muss im Meldeportal der QUA-LiS bis zum 12. Januar 2023 angemeldet werden unter </a:t>
            </a:r>
            <a:r>
              <a:rPr b="0" lang="de-DE" sz="1800" spc="-1" strike="noStrike" u="sng">
                <a:solidFill>
                  <a:srgbClr val="0000ff"/>
                </a:solidFill>
                <a:uFillTx/>
                <a:latin typeface="Calibri"/>
                <a:ea typeface="Times New Roman"/>
                <a:hlinkClick r:id="rId6"/>
              </a:rPr>
              <a:t>www.anmeldung.standardsicherung.de</a:t>
            </a:r>
            <a:r>
              <a:rPr b="0" i="1" lang="de-DE" sz="1800" spc="-1" strike="noStrike">
                <a:solidFill>
                  <a:srgbClr val="000000"/>
                </a:solidFill>
                <a:latin typeface="Calibri"/>
                <a:ea typeface="Times New Roman"/>
              </a:rPr>
              <a:t> .</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Times New Roman"/>
              </a:rPr>
              <a:t>Alle Schulen wurden darüber in einer Schulmail Anfang Dezember 2022 informiert.</a:t>
            </a:r>
            <a:endParaRPr b="0" lang="de-DE" sz="1800" spc="-1" strike="noStrike">
              <a:latin typeface="Arial"/>
            </a:endParaRPr>
          </a:p>
          <a:p>
            <a:pPr marL="343080" indent="-342000">
              <a:lnSpc>
                <a:spcPct val="100000"/>
              </a:lnSpc>
              <a:spcBef>
                <a:spcPts val="360"/>
              </a:spcBef>
              <a:buClr>
                <a:srgbClr val="000000"/>
              </a:buClr>
              <a:buFont typeface="Arial"/>
              <a:buChar char="•"/>
            </a:pPr>
            <a:r>
              <a:rPr b="1" lang="de-DE" sz="1800" spc="-1" strike="noStrike">
                <a:solidFill>
                  <a:srgbClr val="000000"/>
                </a:solidFill>
                <a:latin typeface="Calibri"/>
                <a:ea typeface="Times New Roman"/>
              </a:rPr>
              <a:t>Sollten an den Prüfungstagen des Haupttermins (Deutsch, Englisch, Mathematik) Prüflinge mit dem Förderschwerpunkt Sehen oder mit Autismus-Spektrum-Störungen erkrankt sein, für die Sie modifizierte Prüfungsunterlagen beantragt haben, melden Sie dies bitte noch am Prüfungstag per E-Mail an</a:t>
            </a:r>
            <a:r>
              <a:rPr b="0" lang="de-DE" sz="1800" spc="-1" strike="noStrike" u="sng">
                <a:solidFill>
                  <a:srgbClr val="0000ff"/>
                </a:solidFill>
                <a:uFillTx/>
                <a:latin typeface="Calibri"/>
                <a:ea typeface="Times New Roman"/>
              </a:rPr>
              <a:t> </a:t>
            </a:r>
            <a:r>
              <a:rPr b="0" lang="de-DE" sz="1800" spc="-1" strike="noStrike" u="sng">
                <a:solidFill>
                  <a:srgbClr val="0000ff"/>
                </a:solidFill>
                <a:uFillTx/>
                <a:latin typeface="Calibri"/>
                <a:ea typeface="Times New Roman"/>
                <a:hlinkClick r:id="rId7"/>
              </a:rPr>
              <a:t>pruefungen10@qua-lis.nrw.de</a:t>
            </a:r>
            <a:r>
              <a:rPr b="0" lang="de-DE" sz="1800" spc="-1" strike="noStrike" u="sng">
                <a:solidFill>
                  <a:srgbClr val="0000ff"/>
                </a:solidFill>
                <a:uFillTx/>
                <a:latin typeface="Calibri"/>
                <a:ea typeface="Times New Roman"/>
              </a:rPr>
              <a:t> </a:t>
            </a:r>
            <a:r>
              <a:rPr b="1" i="1" lang="de-DE" sz="1800" spc="-1" strike="noStrike">
                <a:solidFill>
                  <a:srgbClr val="000000"/>
                </a:solidFill>
                <a:latin typeface="Calibri"/>
                <a:ea typeface="Times New Roman"/>
              </a:rPr>
              <a:t>.</a:t>
            </a:r>
            <a:endParaRPr b="0" lang="de-DE" sz="1800" spc="-1" strike="noStrike">
              <a:latin typeface="Arial"/>
            </a:endParaRPr>
          </a:p>
        </p:txBody>
      </p:sp>
      <p:sp>
        <p:nvSpPr>
          <p:cNvPr id="269"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270"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B0EFA3D1-F2E1-466A-A345-1DD4C311DB55}" type="slidenum">
              <a:rPr b="0" lang="de-DE" sz="1200" spc="-1" strike="noStrike">
                <a:solidFill>
                  <a:srgbClr val="8b8b8b"/>
                </a:solidFill>
                <a:latin typeface="Calibri"/>
                <a:ea typeface="DejaVu Sans"/>
              </a:rPr>
              <a:t>29</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
          <p:cNvSpPr txBox="1"/>
          <p:nvPr/>
        </p:nvSpPr>
        <p:spPr>
          <a:xfrm>
            <a:off x="106920" y="1092240"/>
            <a:ext cx="8997120" cy="4715280"/>
          </a:xfrm>
          <a:prstGeom prst="rect">
            <a:avLst/>
          </a:prstGeom>
          <a:noFill/>
          <a:ln w="0">
            <a:noFill/>
          </a:ln>
        </p:spPr>
        <p:txBody>
          <a:bodyPr lIns="90000" rIns="90000" tIns="45000" bIns="45000">
            <a:noAutofit/>
          </a:bodyPr>
          <a:p>
            <a:r>
              <a:rPr b="0" lang="de-DE" sz="3200" spc="-1" strike="noStrike">
                <a:solidFill>
                  <a:srgbClr val="000000"/>
                </a:solidFill>
                <a:latin typeface="Calibri"/>
                <a:ea typeface="DejaVu Sans"/>
              </a:rPr>
              <a:t>Nachteilsausgleiche werden gemäß §6 Abs. 9 APO-S I und VV zu §6 Abs.9 i.d.R. von den Schulleitungen gewährt (≠ ZABI). </a:t>
            </a:r>
            <a:endParaRPr b="0" lang="de-DE" sz="3200" spc="-1" strike="noStrike">
              <a:latin typeface="Arial"/>
            </a:endParaRPr>
          </a:p>
          <a:p>
            <a:endParaRPr b="0" lang="de-DE" sz="3200" spc="-1" strike="noStrike">
              <a:latin typeface="Arial"/>
            </a:endParaRPr>
          </a:p>
          <a:p>
            <a:r>
              <a:rPr b="0" lang="de-DE" sz="3200" spc="-1" strike="noStrike">
                <a:solidFill>
                  <a:srgbClr val="000000"/>
                </a:solidFill>
                <a:latin typeface="Calibri"/>
                <a:ea typeface="DejaVu Sans"/>
              </a:rPr>
              <a:t>Zentral gestellte schriftliche Prüfungen nur für den Haupttermin. Jeder weitere Nachschreibtermin wird dezentral erstellt (= ZABI). </a:t>
            </a:r>
            <a:endParaRPr b="0" lang="de-DE" sz="3200" spc="-1" strike="noStrike">
              <a:latin typeface="Arial"/>
            </a:endParaRPr>
          </a:p>
          <a:p>
            <a:endParaRPr b="0" lang="de-DE" sz="3200" spc="-1" strike="noStrike">
              <a:latin typeface="Arial"/>
            </a:endParaRPr>
          </a:p>
          <a:p>
            <a:r>
              <a:rPr b="0" lang="de-DE" sz="3200" spc="-1" strike="noStrike">
                <a:solidFill>
                  <a:srgbClr val="000000"/>
                </a:solidFill>
                <a:latin typeface="Calibri"/>
                <a:ea typeface="DejaVu Sans"/>
              </a:rPr>
              <a:t>Die ZP10 ersetzen eine Klassenarbeit in Jahrgangstufe 10. </a:t>
            </a:r>
            <a:endParaRPr b="0" lang="de-DE" sz="3200" spc="-1" strike="noStrike">
              <a:latin typeface="Arial"/>
            </a:endParaRPr>
          </a:p>
          <a:p>
            <a:endParaRPr b="0" lang="de-DE"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Titel 1"/>
          <p:cNvSpPr/>
          <p:nvPr/>
        </p:nvSpPr>
        <p:spPr>
          <a:xfrm>
            <a:off x="467640" y="404640"/>
            <a:ext cx="8228520" cy="114192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1" lang="de-DE" sz="4000" spc="-1" strike="noStrike">
                <a:solidFill>
                  <a:srgbClr val="000000"/>
                </a:solidFill>
                <a:latin typeface="Calibri"/>
                <a:ea typeface="DejaVu Sans"/>
              </a:rPr>
              <a:t>Schriftliche Prüfungen</a:t>
            </a:r>
            <a:br/>
            <a:r>
              <a:rPr b="1" lang="de-DE" sz="4000" spc="-1" strike="noStrike">
                <a:solidFill>
                  <a:srgbClr val="000000"/>
                </a:solidFill>
                <a:latin typeface="Calibri"/>
                <a:ea typeface="DejaVu Sans"/>
              </a:rPr>
              <a:t>Termine 2024</a:t>
            </a:r>
            <a:endParaRPr b="0" lang="de-DE" sz="4000" spc="-1" strike="noStrike">
              <a:latin typeface="Arial"/>
            </a:endParaRPr>
          </a:p>
        </p:txBody>
      </p:sp>
      <p:sp>
        <p:nvSpPr>
          <p:cNvPr id="163" name="Inhaltsplatzhalter 2"/>
          <p:cNvSpPr/>
          <p:nvPr/>
        </p:nvSpPr>
        <p:spPr>
          <a:xfrm>
            <a:off x="466200" y="1556640"/>
            <a:ext cx="8228520" cy="4524840"/>
          </a:xfrm>
          <a:prstGeom prst="rect">
            <a:avLst/>
          </a:prstGeom>
          <a:noFill/>
          <a:ln w="0">
            <a:noFill/>
          </a:ln>
        </p:spPr>
        <p:style>
          <a:lnRef idx="0"/>
          <a:fillRef idx="0"/>
          <a:effectRef idx="0"/>
          <a:fontRef idx="minor"/>
        </p:style>
        <p:txBody>
          <a:bodyPr lIns="90000" rIns="90000" tIns="45000" bIns="45000">
            <a:noAutofit/>
          </a:bodyPr>
          <a:p>
            <a:pPr>
              <a:lnSpc>
                <a:spcPct val="100000"/>
              </a:lnSpc>
              <a:spcBef>
                <a:spcPts val="641"/>
              </a:spcBef>
              <a:tabLst>
                <a:tab algn="l" pos="0"/>
              </a:tabLst>
            </a:pPr>
            <a:r>
              <a:rPr b="1" lang="de-DE" sz="3200" spc="-1" strike="noStrike">
                <a:solidFill>
                  <a:srgbClr val="000000"/>
                </a:solidFill>
                <a:latin typeface="Calibri"/>
                <a:ea typeface="DejaVu Sans"/>
              </a:rPr>
              <a:t>	</a:t>
            </a:r>
            <a:endParaRPr b="0" lang="de-DE" sz="3200" spc="-1" strike="noStrike">
              <a:latin typeface="Arial"/>
            </a:endParaRPr>
          </a:p>
        </p:txBody>
      </p:sp>
      <p:graphicFrame>
        <p:nvGraphicFramePr>
          <p:cNvPr id="164" name="Tabelle 3"/>
          <p:cNvGraphicFramePr/>
          <p:nvPr/>
        </p:nvGraphicFramePr>
        <p:xfrm>
          <a:off x="1475640" y="1989000"/>
          <a:ext cx="6552000" cy="2058840"/>
        </p:xfrm>
        <a:graphic>
          <a:graphicData uri="http://schemas.openxmlformats.org/drawingml/2006/table">
            <a:tbl>
              <a:tblPr/>
              <a:tblGrid>
                <a:gridCol w="1512000"/>
                <a:gridCol w="2599560"/>
                <a:gridCol w="2440800"/>
              </a:tblGrid>
              <a:tr h="514800">
                <a:tc>
                  <a:txBody>
                    <a:bodyPr>
                      <a:noAutofit/>
                    </a:bodyPr>
                    <a:p>
                      <a:pPr algn="ctr">
                        <a:lnSpc>
                          <a:spcPct val="100000"/>
                        </a:lnSpc>
                      </a:pPr>
                      <a:r>
                        <a:rPr b="1" lang="de-DE" sz="1800" spc="-1" strike="noStrike">
                          <a:solidFill>
                            <a:srgbClr val="ffffff"/>
                          </a:solidFill>
                          <a:latin typeface="Calibri"/>
                        </a:rPr>
                        <a:t>2024</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77933c"/>
                    </a:solidFill>
                  </a:tcPr>
                </a:tc>
                <a:tc>
                  <a:txBody>
                    <a:bodyPr>
                      <a:noAutofit/>
                    </a:bodyPr>
                    <a:p>
                      <a:pPr algn="ctr">
                        <a:lnSpc>
                          <a:spcPct val="100000"/>
                        </a:lnSpc>
                      </a:pPr>
                      <a:r>
                        <a:rPr b="1" lang="de-DE" sz="1800" spc="-1" strike="noStrike">
                          <a:solidFill>
                            <a:srgbClr val="ffffff"/>
                          </a:solidFill>
                          <a:latin typeface="Calibri"/>
                        </a:rPr>
                        <a:t>Haupttermin</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77933c"/>
                    </a:solidFill>
                  </a:tcPr>
                </a:tc>
                <a:tc>
                  <a:txBody>
                    <a:bodyPr>
                      <a:noAutofit/>
                    </a:bodyPr>
                    <a:p>
                      <a:pPr algn="ctr">
                        <a:lnSpc>
                          <a:spcPct val="100000"/>
                        </a:lnSpc>
                      </a:pPr>
                      <a:r>
                        <a:rPr b="1" lang="de-DE" sz="1800" spc="-1" strike="noStrike">
                          <a:solidFill>
                            <a:srgbClr val="ffffff"/>
                          </a:solidFill>
                          <a:latin typeface="Calibri"/>
                        </a:rPr>
                        <a:t>Nachschreibtermin</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77933c"/>
                    </a:solidFill>
                  </a:tcPr>
                </a:tc>
              </a:tr>
              <a:tr h="514800">
                <a:tc>
                  <a:txBody>
                    <a:bodyPr>
                      <a:noAutofit/>
                    </a:bodyPr>
                    <a:p>
                      <a:pPr>
                        <a:lnSpc>
                          <a:spcPct val="100000"/>
                        </a:lnSpc>
                      </a:pPr>
                      <a:r>
                        <a:rPr b="0" lang="de-DE" sz="1800" spc="-1" strike="noStrike">
                          <a:solidFill>
                            <a:srgbClr val="000000"/>
                          </a:solidFill>
                          <a:latin typeface="Calibri"/>
                        </a:rPr>
                        <a:t>Deutsch</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3d69b"/>
                    </a:solidFill>
                  </a:tcPr>
                </a:tc>
                <a:tc>
                  <a:txBody>
                    <a:bodyPr>
                      <a:noAutofit/>
                    </a:bodyPr>
                    <a:p>
                      <a:pPr>
                        <a:lnSpc>
                          <a:spcPct val="100000"/>
                        </a:lnSpc>
                        <a:tabLst>
                          <a:tab algn="l" pos="1254240"/>
                        </a:tabLst>
                      </a:pPr>
                      <a:r>
                        <a:rPr b="0" lang="de-DE" sz="1800" spc="-1" strike="noStrike">
                          <a:solidFill>
                            <a:srgbClr val="000000"/>
                          </a:solidFill>
                          <a:latin typeface="Calibri"/>
                        </a:rPr>
                        <a:t>Dienstag, 14. Mai </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3d69b"/>
                    </a:solidFill>
                  </a:tcPr>
                </a:tc>
                <a:tc>
                  <a:txBody>
                    <a:bodyPr>
                      <a:noAutofit/>
                    </a:bodyPr>
                    <a:p>
                      <a:pPr>
                        <a:lnSpc>
                          <a:spcPct val="100000"/>
                        </a:lnSpc>
                        <a:tabLst>
                          <a:tab algn="l" pos="1254240"/>
                        </a:tabLst>
                      </a:pPr>
                      <a:r>
                        <a:rPr b="0" lang="de-DE" sz="1800" spc="-1" strike="noStrike">
                          <a:solidFill>
                            <a:srgbClr val="000000"/>
                          </a:solidFill>
                          <a:latin typeface="Calibri"/>
                        </a:rPr>
                        <a:t>Mittwoch, 29. Mai </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3d69b"/>
                    </a:solidFill>
                  </a:tcPr>
                </a:tc>
              </a:tr>
              <a:tr h="514800">
                <a:tc>
                  <a:txBody>
                    <a:bodyPr>
                      <a:noAutofit/>
                    </a:bodyPr>
                    <a:p>
                      <a:pPr>
                        <a:lnSpc>
                          <a:spcPct val="100000"/>
                        </a:lnSpc>
                      </a:pPr>
                      <a:r>
                        <a:rPr b="0" lang="de-DE" sz="1800" spc="-1" strike="noStrike">
                          <a:solidFill>
                            <a:srgbClr val="000000"/>
                          </a:solidFill>
                          <a:latin typeface="Calibri"/>
                        </a:rPr>
                        <a:t>Englisch</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7e4bd"/>
                    </a:solidFill>
                  </a:tcPr>
                </a:tc>
                <a:tc>
                  <a:txBody>
                    <a:bodyPr>
                      <a:noAutofit/>
                    </a:bodyPr>
                    <a:p>
                      <a:pPr>
                        <a:lnSpc>
                          <a:spcPct val="100000"/>
                        </a:lnSpc>
                        <a:tabLst>
                          <a:tab algn="l" pos="1254240"/>
                        </a:tabLst>
                      </a:pPr>
                      <a:r>
                        <a:rPr b="0" lang="de-DE" sz="1800" spc="-1" strike="noStrike">
                          <a:solidFill>
                            <a:srgbClr val="000000"/>
                          </a:solidFill>
                          <a:latin typeface="Calibri"/>
                        </a:rPr>
                        <a:t>Donnerstag, 16. Mai </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7e4bd"/>
                    </a:solidFill>
                  </a:tcPr>
                </a:tc>
                <a:tc>
                  <a:txBody>
                    <a:bodyPr>
                      <a:noAutofit/>
                    </a:bodyPr>
                    <a:p>
                      <a:pPr>
                        <a:lnSpc>
                          <a:spcPct val="100000"/>
                        </a:lnSpc>
                        <a:tabLst>
                          <a:tab algn="l" pos="1254240"/>
                        </a:tabLst>
                      </a:pPr>
                      <a:r>
                        <a:rPr b="0" lang="de-DE" sz="1800" spc="-1" strike="noStrike">
                          <a:solidFill>
                            <a:srgbClr val="000000"/>
                          </a:solidFill>
                          <a:latin typeface="Calibri"/>
                        </a:rPr>
                        <a:t>Dienstag, 04. Juni </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7e4bd"/>
                    </a:solidFill>
                  </a:tcPr>
                </a:tc>
              </a:tr>
              <a:tr h="514800">
                <a:tc>
                  <a:txBody>
                    <a:bodyPr>
                      <a:noAutofit/>
                    </a:bodyPr>
                    <a:p>
                      <a:pPr>
                        <a:lnSpc>
                          <a:spcPct val="100000"/>
                        </a:lnSpc>
                      </a:pPr>
                      <a:r>
                        <a:rPr b="0" lang="de-DE" sz="1800" spc="-1" strike="noStrike">
                          <a:solidFill>
                            <a:srgbClr val="000000"/>
                          </a:solidFill>
                          <a:latin typeface="Calibri"/>
                        </a:rPr>
                        <a:t>Mathematik</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3d69b"/>
                    </a:solidFill>
                  </a:tcPr>
                </a:tc>
                <a:tc>
                  <a:txBody>
                    <a:bodyPr>
                      <a:noAutofit/>
                    </a:bodyPr>
                    <a:p>
                      <a:pPr>
                        <a:lnSpc>
                          <a:spcPct val="100000"/>
                        </a:lnSpc>
                        <a:tabLst>
                          <a:tab algn="l" pos="1254240"/>
                        </a:tabLst>
                      </a:pPr>
                      <a:r>
                        <a:rPr b="0" lang="de-DE" sz="1800" spc="-1" strike="noStrike">
                          <a:solidFill>
                            <a:srgbClr val="000000"/>
                          </a:solidFill>
                          <a:latin typeface="Calibri"/>
                        </a:rPr>
                        <a:t>Freitag, 24. Mai </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3d69b"/>
                    </a:solidFill>
                  </a:tcPr>
                </a:tc>
                <a:tc>
                  <a:txBody>
                    <a:bodyPr>
                      <a:noAutofit/>
                    </a:bodyPr>
                    <a:p>
                      <a:pPr>
                        <a:lnSpc>
                          <a:spcPct val="100000"/>
                        </a:lnSpc>
                      </a:pPr>
                      <a:r>
                        <a:rPr b="0" lang="de-DE" sz="1800" spc="-1" strike="noStrike">
                          <a:solidFill>
                            <a:srgbClr val="000000"/>
                          </a:solidFill>
                          <a:latin typeface="Calibri"/>
                        </a:rPr>
                        <a:t>Donnerstag, 06. Juni</a:t>
                      </a:r>
                      <a:endParaRPr b="0" lang="de-DE"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3d69b"/>
                    </a:solidFill>
                  </a:tcPr>
                </a:tc>
              </a:tr>
            </a:tbl>
          </a:graphicData>
        </a:graphic>
      </p:graphicFrame>
      <p:sp>
        <p:nvSpPr>
          <p:cNvPr id="165" name="Rechteck 4"/>
          <p:cNvSpPr/>
          <p:nvPr/>
        </p:nvSpPr>
        <p:spPr>
          <a:xfrm>
            <a:off x="858600" y="4445280"/>
            <a:ext cx="4497120" cy="36396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1" lang="de-DE" sz="1800" spc="-1" strike="noStrike">
                <a:solidFill>
                  <a:srgbClr val="000000"/>
                </a:solidFill>
                <a:latin typeface="Calibri"/>
                <a:ea typeface="DejaVu Sans"/>
              </a:rPr>
              <a:t>Alle Prüfungen beginnen jeweils um 9.00 Uhr.</a:t>
            </a:r>
            <a:endParaRPr b="0" lang="de-DE" sz="1800" spc="-1" strike="noStrike">
              <a:latin typeface="Arial"/>
            </a:endParaRPr>
          </a:p>
        </p:txBody>
      </p:sp>
      <p:sp>
        <p:nvSpPr>
          <p:cNvPr id="166" name="Rechteck 6"/>
          <p:cNvSpPr/>
          <p:nvPr/>
        </p:nvSpPr>
        <p:spPr>
          <a:xfrm>
            <a:off x="860040" y="4941000"/>
            <a:ext cx="7599240" cy="1512000"/>
          </a:xfrm>
          <a:prstGeom prst="rect">
            <a:avLst/>
          </a:prstGeom>
          <a:noFill/>
          <a:ln w="0">
            <a:noFill/>
          </a:ln>
        </p:spPr>
        <p:style>
          <a:lnRef idx="0"/>
          <a:fillRef idx="0"/>
          <a:effectRef idx="0"/>
          <a:fontRef idx="minor"/>
        </p:style>
        <p:txBody>
          <a:bodyPr lIns="90000" rIns="90000" tIns="45000" bIns="45000">
            <a:spAutoFit/>
          </a:bodyPr>
          <a:p>
            <a:pPr>
              <a:lnSpc>
                <a:spcPct val="100000"/>
              </a:lnSpc>
              <a:spcAft>
                <a:spcPts val="400"/>
              </a:spcAft>
            </a:pPr>
            <a:r>
              <a:rPr b="0" lang="de-DE" sz="1800" spc="-1" strike="noStrike">
                <a:solidFill>
                  <a:srgbClr val="000000"/>
                </a:solidFill>
                <a:latin typeface="Calibri"/>
                <a:ea typeface="DejaVu Sans"/>
              </a:rPr>
              <a:t>Im Anschluss an die schriftlichen Prüfungen findet Unterricht nach Plan statt. </a:t>
            </a:r>
            <a:endParaRPr b="0" lang="de-DE" sz="1800" spc="-1" strike="noStrike">
              <a:latin typeface="Arial"/>
            </a:endParaRPr>
          </a:p>
          <a:p>
            <a:pPr>
              <a:lnSpc>
                <a:spcPct val="100000"/>
              </a:lnSpc>
            </a:pPr>
            <a:r>
              <a:rPr b="1" lang="de-DE" sz="1800" spc="-1" strike="noStrike">
                <a:solidFill>
                  <a:srgbClr val="000000"/>
                </a:solidFill>
                <a:latin typeface="Calibri"/>
                <a:ea typeface="DejaVu Sans"/>
              </a:rPr>
              <a:t>Es gibt jeweils </a:t>
            </a:r>
            <a:r>
              <a:rPr b="1" lang="de-DE" sz="1800" spc="-1" strike="noStrike" u="sng">
                <a:solidFill>
                  <a:srgbClr val="000000"/>
                </a:solidFill>
                <a:uFillTx/>
                <a:latin typeface="Calibri"/>
                <a:ea typeface="DejaVu Sans"/>
              </a:rPr>
              <a:t>keinen</a:t>
            </a:r>
            <a:r>
              <a:rPr b="1" lang="de-DE" sz="1800" spc="-1" strike="noStrike">
                <a:solidFill>
                  <a:srgbClr val="000000"/>
                </a:solidFill>
                <a:latin typeface="Calibri"/>
                <a:ea typeface="DejaVu Sans"/>
              </a:rPr>
              <a:t> weiteren Nachschreibtermin mit zentral gestellten Aufgaben! </a:t>
            </a:r>
            <a:r>
              <a:rPr b="0" lang="de-DE" sz="1800" spc="-1" strike="noStrike">
                <a:solidFill>
                  <a:srgbClr val="000000"/>
                </a:solidFill>
                <a:latin typeface="Calibri"/>
                <a:ea typeface="DejaVu Sans"/>
              </a:rPr>
              <a:t>Prüflinge, die an den gesetzten Prüfungsterminen nicht teilnehmen können, meldet die Schule der oberen Schulaufsicht. Diese trifft eine Einzelfallregelung.</a:t>
            </a:r>
            <a:endParaRPr b="0" lang="de-DE" sz="1800" spc="-1" strike="noStrike">
              <a:latin typeface="Arial"/>
            </a:endParaRPr>
          </a:p>
        </p:txBody>
      </p:sp>
      <p:sp>
        <p:nvSpPr>
          <p:cNvPr id="167" name="Fußzeilenplatzhalter 5"/>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168" name="Foliennummernplatzhalter 7"/>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4D4706C7-A3BB-4131-B770-5FF39C198A24}" type="slidenum">
              <a:rPr b="0" lang="de-DE" sz="1200" spc="-1" strike="noStrike">
                <a:solidFill>
                  <a:srgbClr val="8b8b8b"/>
                </a:solidFill>
                <a:latin typeface="Calibri"/>
                <a:ea typeface="DejaVu Sans"/>
              </a:rPr>
              <a:t>5</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Titel 1"/>
          <p:cNvSpPr/>
          <p:nvPr/>
        </p:nvSpPr>
        <p:spPr>
          <a:xfrm>
            <a:off x="457200" y="274680"/>
            <a:ext cx="8228520" cy="992880"/>
          </a:xfrm>
          <a:prstGeom prst="rect">
            <a:avLst/>
          </a:prstGeom>
          <a:solidFill>
            <a:srgbClr val="fcd5b5"/>
          </a:solidFill>
          <a:ln w="0">
            <a:noFill/>
          </a:ln>
        </p:spPr>
        <p:style>
          <a:lnRef idx="0"/>
          <a:fillRef idx="0"/>
          <a:effectRef idx="0"/>
          <a:fontRef idx="minor"/>
        </p:style>
        <p:txBody>
          <a:bodyPr lIns="90000" rIns="90000" tIns="45000" bIns="45000" anchor="ctr">
            <a:normAutofit/>
          </a:bodyPr>
          <a:p>
            <a:pPr algn="ctr">
              <a:lnSpc>
                <a:spcPct val="100000"/>
              </a:lnSpc>
            </a:pPr>
            <a:r>
              <a:rPr b="1" lang="de-DE" sz="4000" spc="-1" strike="noStrike">
                <a:solidFill>
                  <a:srgbClr val="000000"/>
                </a:solidFill>
                <a:latin typeface="Calibri"/>
                <a:ea typeface="DejaVu Sans"/>
              </a:rPr>
              <a:t>Bearbeitungsdauer GYM</a:t>
            </a:r>
            <a:br/>
            <a:r>
              <a:rPr b="1" lang="de-DE" sz="2800" spc="-1" strike="noStrike">
                <a:solidFill>
                  <a:srgbClr val="000000"/>
                </a:solidFill>
                <a:latin typeface="Calibri"/>
                <a:ea typeface="DejaVu Sans"/>
              </a:rPr>
              <a:t>Gymnasiale Differenzierung</a:t>
            </a:r>
            <a:endParaRPr b="0" lang="de-DE" sz="2800" spc="-1" strike="noStrike">
              <a:latin typeface="Arial"/>
            </a:endParaRPr>
          </a:p>
        </p:txBody>
      </p:sp>
      <p:sp>
        <p:nvSpPr>
          <p:cNvPr id="170" name="Fußzeilenplatzhalter 4"/>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171" name="Foliennummernplatzhalter 5"/>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B74F589D-B59F-4EF5-A720-B688376584FC}" type="slidenum">
              <a:rPr b="0" lang="de-DE" sz="1200" spc="-1" strike="noStrike">
                <a:solidFill>
                  <a:srgbClr val="8b8b8b"/>
                </a:solidFill>
                <a:latin typeface="Calibri"/>
                <a:ea typeface="DejaVu Sans"/>
              </a:rPr>
              <a:t>6</a:t>
            </a:fld>
            <a:endParaRPr b="0" lang="de-DE" sz="1200" spc="-1" strike="noStrike">
              <a:latin typeface="Arial"/>
            </a:endParaRPr>
          </a:p>
        </p:txBody>
      </p:sp>
      <p:graphicFrame>
        <p:nvGraphicFramePr>
          <p:cNvPr id="172" name="Tabelle 7"/>
          <p:cNvGraphicFramePr/>
          <p:nvPr/>
        </p:nvGraphicFramePr>
        <p:xfrm>
          <a:off x="467640" y="2086920"/>
          <a:ext cx="8208360" cy="1725480"/>
        </p:xfrm>
        <a:graphic>
          <a:graphicData uri="http://schemas.openxmlformats.org/drawingml/2006/table">
            <a:tbl>
              <a:tblPr/>
              <a:tblGrid>
                <a:gridCol w="2160000"/>
                <a:gridCol w="1944000"/>
                <a:gridCol w="2088000"/>
                <a:gridCol w="2016720"/>
              </a:tblGrid>
              <a:tr h="520200">
                <a:tc>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pPr>
                      <a:r>
                        <a:rPr b="1" lang="de-DE" sz="1600" spc="-1" strike="noStrike">
                          <a:solidFill>
                            <a:srgbClr val="000000"/>
                          </a:solidFill>
                          <a:latin typeface="Calibri"/>
                          <a:ea typeface="Times New Roman"/>
                        </a:rPr>
                        <a:t>Deutsch</a:t>
                      </a:r>
                      <a:endParaRPr b="0" lang="de-DE" sz="1600" spc="-1" strike="noStrike">
                        <a:latin typeface="Arial"/>
                      </a:endParaRPr>
                    </a:p>
                    <a:p>
                      <a:pPr algn="ctr">
                        <a:lnSpc>
                          <a:spcPct val="100000"/>
                        </a:lnSpc>
                      </a:pP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ac090"/>
                    </a:solidFill>
                  </a:tcPr>
                </a:tc>
                <a:tc>
                  <a:txBody>
                    <a:bodyPr>
                      <a:noAutofit/>
                    </a:bodyPr>
                    <a:p>
                      <a:pPr algn="ctr">
                        <a:lnSpc>
                          <a:spcPct val="100000"/>
                        </a:lnSpc>
                      </a:pPr>
                      <a:r>
                        <a:rPr b="1" lang="de-DE" sz="1600" spc="-1" strike="noStrike">
                          <a:solidFill>
                            <a:srgbClr val="000000"/>
                          </a:solidFill>
                          <a:latin typeface="Calibri"/>
                          <a:ea typeface="Times New Roman"/>
                        </a:rPr>
                        <a:t>Englisch</a:t>
                      </a:r>
                      <a:endParaRPr b="0" lang="de-DE" sz="1600" spc="-1" strike="noStrike">
                        <a:latin typeface="Arial"/>
                      </a:endParaRPr>
                    </a:p>
                    <a:p>
                      <a:pPr algn="ctr">
                        <a:lnSpc>
                          <a:spcPct val="100000"/>
                        </a:lnSpc>
                      </a:pP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cd5b5"/>
                    </a:solidFill>
                  </a:tcPr>
                </a:tc>
                <a:tc>
                  <a:txBody>
                    <a:bodyPr>
                      <a:noAutofit/>
                    </a:bodyPr>
                    <a:p>
                      <a:pPr algn="ctr">
                        <a:lnSpc>
                          <a:spcPct val="100000"/>
                        </a:lnSpc>
                      </a:pPr>
                      <a:r>
                        <a:rPr b="1" lang="de-DE" sz="1600" spc="-1" strike="noStrike">
                          <a:solidFill>
                            <a:srgbClr val="000000"/>
                          </a:solidFill>
                          <a:latin typeface="Calibri"/>
                          <a:ea typeface="Times New Roman"/>
                        </a:rPr>
                        <a:t>Mathematik</a:t>
                      </a:r>
                      <a:endParaRPr b="0" lang="de-DE" sz="1600" spc="-1" strike="noStrike">
                        <a:latin typeface="Arial"/>
                      </a:endParaRPr>
                    </a:p>
                    <a:p>
                      <a:pPr algn="ctr">
                        <a:lnSpc>
                          <a:spcPct val="100000"/>
                        </a:lnSpc>
                      </a:pP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deada"/>
                    </a:solidFill>
                  </a:tcPr>
                </a:tc>
              </a:tr>
              <a:tr h="464040">
                <a:tc>
                  <a:txBody>
                    <a:bodyPr>
                      <a:noAutofit/>
                    </a:bodyPr>
                    <a:p>
                      <a:pPr>
                        <a:lnSpc>
                          <a:spcPct val="100000"/>
                        </a:lnSpc>
                      </a:pPr>
                      <a:r>
                        <a:rPr b="1" lang="de-DE" sz="1600" spc="-1" strike="noStrike">
                          <a:solidFill>
                            <a:srgbClr val="000000"/>
                          </a:solidFill>
                          <a:latin typeface="Calibri"/>
                          <a:ea typeface="Times New Roman"/>
                        </a:rPr>
                        <a:t>Erster Prüfungsteil</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tabLst>
                          <a:tab algn="l" pos="0"/>
                        </a:tabLst>
                      </a:pPr>
                      <a:r>
                        <a:rPr b="0" i="1" lang="de-DE" sz="1600" spc="-1" strike="noStrike">
                          <a:solidFill>
                            <a:srgbClr val="000000"/>
                          </a:solidFill>
                          <a:latin typeface="Calibri"/>
                          <a:ea typeface="Times New Roman"/>
                        </a:rPr>
                        <a:t>30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ac090"/>
                    </a:solidFill>
                  </a:tcPr>
                </a:tc>
                <a:tc>
                  <a:txBody>
                    <a:bodyPr>
                      <a:noAutofit/>
                    </a:bodyPr>
                    <a:p>
                      <a:pPr algn="ctr">
                        <a:lnSpc>
                          <a:spcPct val="100000"/>
                        </a:lnSpc>
                        <a:tabLst>
                          <a:tab algn="l" pos="0"/>
                        </a:tabLst>
                      </a:pPr>
                      <a:r>
                        <a:rPr b="0" i="1" lang="de-DE" sz="1600" spc="-1" strike="noStrike">
                          <a:solidFill>
                            <a:srgbClr val="000000"/>
                          </a:solidFill>
                          <a:latin typeface="Calibri"/>
                          <a:ea typeface="Times New Roman"/>
                        </a:rPr>
                        <a:t>ca. 20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cd5b5"/>
                    </a:solidFill>
                  </a:tcPr>
                </a:tc>
                <a:tc>
                  <a:txBody>
                    <a:bodyPr>
                      <a:noAutofit/>
                    </a:bodyPr>
                    <a:p>
                      <a:pPr algn="ctr">
                        <a:lnSpc>
                          <a:spcPct val="100000"/>
                        </a:lnSpc>
                        <a:tabLst>
                          <a:tab algn="l" pos="0"/>
                        </a:tabLst>
                      </a:pPr>
                      <a:r>
                        <a:rPr b="0" i="1" lang="de-DE" sz="1600" spc="-1" strike="noStrike">
                          <a:solidFill>
                            <a:srgbClr val="000000"/>
                          </a:solidFill>
                          <a:latin typeface="Calibri"/>
                          <a:ea typeface="Times New Roman"/>
                        </a:rPr>
                        <a:t>30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deada"/>
                    </a:solidFill>
                  </a:tcPr>
                </a:tc>
              </a:tr>
              <a:tr h="370800">
                <a:tc>
                  <a:txBody>
                    <a:bodyPr>
                      <a:noAutofit/>
                    </a:bodyPr>
                    <a:p>
                      <a:pPr>
                        <a:lnSpc>
                          <a:spcPct val="100000"/>
                        </a:lnSpc>
                      </a:pPr>
                      <a:r>
                        <a:rPr b="1" lang="de-DE" sz="1600" spc="-1" strike="noStrike">
                          <a:solidFill>
                            <a:srgbClr val="000000"/>
                          </a:solidFill>
                          <a:latin typeface="Calibri"/>
                          <a:ea typeface="Times New Roman"/>
                        </a:rPr>
                        <a:t>Zweiter Prüfungsteil</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pPr>
                      <a:r>
                        <a:rPr b="0" i="1" lang="de-DE" sz="1600" spc="-1" strike="noStrike">
                          <a:solidFill>
                            <a:srgbClr val="000000"/>
                          </a:solidFill>
                          <a:latin typeface="Calibri"/>
                          <a:ea typeface="Times New Roman"/>
                        </a:rPr>
                        <a:t>120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ac090"/>
                    </a:solidFill>
                  </a:tcPr>
                </a:tc>
                <a:tc>
                  <a:txBody>
                    <a:bodyPr>
                      <a:noAutofit/>
                    </a:bodyPr>
                    <a:p>
                      <a:pPr marL="268560">
                        <a:lnSpc>
                          <a:spcPct val="100000"/>
                        </a:lnSpc>
                      </a:pPr>
                      <a:r>
                        <a:rPr b="0" i="1" lang="de-DE" sz="1600" spc="-1" strike="noStrike">
                          <a:solidFill>
                            <a:srgbClr val="000000"/>
                          </a:solidFill>
                          <a:latin typeface="Calibri"/>
                          <a:ea typeface="Times New Roman"/>
                        </a:rPr>
                        <a:t>100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cd5b5"/>
                    </a:solidFill>
                  </a:tcPr>
                </a:tc>
                <a:tc>
                  <a:txBody>
                    <a:bodyPr>
                      <a:noAutofit/>
                    </a:bodyPr>
                    <a:p>
                      <a:pPr algn="ctr">
                        <a:lnSpc>
                          <a:spcPct val="100000"/>
                        </a:lnSpc>
                      </a:pPr>
                      <a:r>
                        <a:rPr b="0" i="1" lang="de-DE" sz="1600" spc="-1" strike="noStrike">
                          <a:solidFill>
                            <a:srgbClr val="000000"/>
                          </a:solidFill>
                          <a:latin typeface="Calibri"/>
                          <a:ea typeface="Times New Roman"/>
                        </a:rPr>
                        <a:t>90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deada"/>
                    </a:solidFill>
                  </a:tcPr>
                </a:tc>
              </a:tr>
              <a:tr h="370800">
                <a:tc>
                  <a:txBody>
                    <a:bodyPr>
                      <a:noAutofit/>
                    </a:bodyPr>
                    <a:p>
                      <a:pPr>
                        <a:lnSpc>
                          <a:spcPct val="100000"/>
                        </a:lnSpc>
                      </a:pPr>
                      <a:r>
                        <a:rPr b="1" lang="de-DE" sz="1600" spc="-1" strike="noStrike">
                          <a:solidFill>
                            <a:srgbClr val="000000"/>
                          </a:solidFill>
                          <a:latin typeface="Times New Roman"/>
                          <a:ea typeface="Times New Roman"/>
                        </a:rPr>
                        <a:t>Bearbeitungsdauer</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tabLst>
                          <a:tab algn="l" pos="0"/>
                        </a:tabLst>
                      </a:pPr>
                      <a:r>
                        <a:rPr b="0" i="1" lang="de-DE" sz="1600" spc="-1" strike="noStrike">
                          <a:solidFill>
                            <a:srgbClr val="000000"/>
                          </a:solidFill>
                          <a:latin typeface="Calibri"/>
                          <a:ea typeface="Times New Roman"/>
                        </a:rPr>
                        <a:t>150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ac090"/>
                    </a:solidFill>
                  </a:tcPr>
                </a:tc>
                <a:tc>
                  <a:txBody>
                    <a:bodyPr>
                      <a:noAutofit/>
                    </a:bodyPr>
                    <a:p>
                      <a:pPr algn="ctr">
                        <a:lnSpc>
                          <a:spcPct val="100000"/>
                        </a:lnSpc>
                        <a:tabLst>
                          <a:tab algn="l" pos="0"/>
                        </a:tabLst>
                      </a:pPr>
                      <a:r>
                        <a:rPr b="0" i="1" lang="de-DE" sz="1600" spc="-1" strike="noStrike">
                          <a:solidFill>
                            <a:srgbClr val="000000"/>
                          </a:solidFill>
                          <a:latin typeface="Calibri"/>
                          <a:ea typeface="Times New Roman"/>
                        </a:rPr>
                        <a:t>ca. 120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cd5b5"/>
                    </a:solidFill>
                  </a:tcPr>
                </a:tc>
                <a:tc>
                  <a:txBody>
                    <a:bodyPr>
                      <a:noAutofit/>
                    </a:bodyPr>
                    <a:p>
                      <a:pPr algn="ctr">
                        <a:lnSpc>
                          <a:spcPct val="100000"/>
                        </a:lnSpc>
                        <a:tabLst>
                          <a:tab algn="l" pos="0"/>
                        </a:tabLst>
                      </a:pPr>
                      <a:r>
                        <a:rPr b="0" i="1" lang="de-DE" sz="1600" spc="-1" strike="noStrike">
                          <a:solidFill>
                            <a:srgbClr val="000000"/>
                          </a:solidFill>
                          <a:latin typeface="Calibri"/>
                          <a:ea typeface="Times New Roman"/>
                        </a:rPr>
                        <a:t>120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deada"/>
                    </a:solidFill>
                  </a:tcPr>
                </a:tc>
              </a:tr>
            </a:tbl>
          </a:graphicData>
        </a:graphic>
      </p:graphicFrame>
      <p:graphicFrame>
        <p:nvGraphicFramePr>
          <p:cNvPr id="173" name="Tabelle 8"/>
          <p:cNvGraphicFramePr/>
          <p:nvPr/>
        </p:nvGraphicFramePr>
        <p:xfrm>
          <a:off x="467640" y="4156560"/>
          <a:ext cx="8208360" cy="1240200"/>
        </p:xfrm>
        <a:graphic>
          <a:graphicData uri="http://schemas.openxmlformats.org/drawingml/2006/table">
            <a:tbl>
              <a:tblPr/>
              <a:tblGrid>
                <a:gridCol w="2160000"/>
                <a:gridCol w="1944000"/>
                <a:gridCol w="2088000"/>
                <a:gridCol w="2016720"/>
              </a:tblGrid>
              <a:tr h="473040">
                <a:tc>
                  <a:txBody>
                    <a:bodyPr>
                      <a:noAutofit/>
                    </a:bodyPr>
                    <a:p>
                      <a:pPr>
                        <a:lnSpc>
                          <a:spcPct val="100000"/>
                        </a:lnSpc>
                      </a:pPr>
                      <a:r>
                        <a:rPr b="0" lang="de-DE" sz="1600" spc="-1" strike="noStrike">
                          <a:solidFill>
                            <a:srgbClr val="000000"/>
                          </a:solidFill>
                          <a:latin typeface="Calibri"/>
                          <a:ea typeface="Times New Roman"/>
                        </a:rPr>
                        <a:t>zzgl. </a:t>
                      </a:r>
                      <a:r>
                        <a:rPr b="1" lang="de-DE" sz="1600" spc="-1" strike="noStrike">
                          <a:solidFill>
                            <a:srgbClr val="000000"/>
                          </a:solidFill>
                          <a:latin typeface="Calibri"/>
                          <a:ea typeface="Times New Roman"/>
                        </a:rPr>
                        <a:t>Bonuszeit</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pPr>
                      <a:r>
                        <a:rPr b="0" i="1" lang="de-DE" sz="1600" spc="-1" strike="noStrike">
                          <a:solidFill>
                            <a:srgbClr val="000000"/>
                          </a:solidFill>
                          <a:latin typeface="Calibri"/>
                          <a:ea typeface="Times New Roman"/>
                        </a:rPr>
                        <a:t>10 Minuten</a:t>
                      </a:r>
                      <a:endParaRPr b="0" lang="de-DE" sz="1600" spc="-1" strike="noStrike">
                        <a:latin typeface="Arial"/>
                      </a:endParaRPr>
                    </a:p>
                    <a:p>
                      <a:pPr algn="ctr">
                        <a:lnSpc>
                          <a:spcPct val="100000"/>
                        </a:lnSpc>
                      </a:pPr>
                      <a:r>
                        <a:rPr b="0" lang="de-DE" sz="1400" spc="-1" strike="noStrike">
                          <a:solidFill>
                            <a:srgbClr val="000000"/>
                          </a:solidFill>
                          <a:latin typeface="Calibri"/>
                          <a:ea typeface="Times New Roman"/>
                        </a:rPr>
                        <a:t>(auf PT 1 </a:t>
                      </a:r>
                      <a:r>
                        <a:rPr b="0" lang="de-DE" sz="1400" spc="-1" strike="noStrike" u="sng">
                          <a:solidFill>
                            <a:srgbClr val="000000"/>
                          </a:solidFill>
                          <a:uFillTx/>
                          <a:latin typeface="Calibri"/>
                          <a:ea typeface="Times New Roman"/>
                        </a:rPr>
                        <a:t>oder</a:t>
                      </a:r>
                      <a:r>
                        <a:rPr b="0" lang="de-DE" sz="1400" spc="-1" strike="noStrike">
                          <a:solidFill>
                            <a:srgbClr val="000000"/>
                          </a:solidFill>
                          <a:latin typeface="Calibri"/>
                          <a:ea typeface="Times New Roman"/>
                        </a:rPr>
                        <a:t> PT 2)</a:t>
                      </a:r>
                      <a:endParaRPr b="0" lang="de-DE" sz="1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ac090"/>
                    </a:solidFill>
                  </a:tcPr>
                </a:tc>
                <a:tc>
                  <a:txBody>
                    <a:bodyPr>
                      <a:noAutofit/>
                    </a:bodyPr>
                    <a:p>
                      <a:pPr algn="ctr">
                        <a:lnSpc>
                          <a:spcPct val="100000"/>
                        </a:lnSpc>
                      </a:pPr>
                      <a:r>
                        <a:rPr b="0" i="1" lang="de-DE" sz="1600" spc="-1" strike="noStrike">
                          <a:solidFill>
                            <a:srgbClr val="000000"/>
                          </a:solidFill>
                          <a:latin typeface="Calibri"/>
                          <a:ea typeface="Times New Roman"/>
                        </a:rPr>
                        <a:t>10 Minuten</a:t>
                      </a:r>
                      <a:endParaRPr b="0" lang="de-DE" sz="1600" spc="-1" strike="noStrike">
                        <a:latin typeface="Arial"/>
                      </a:endParaRPr>
                    </a:p>
                    <a:p>
                      <a:pPr algn="ctr">
                        <a:lnSpc>
                          <a:spcPct val="100000"/>
                        </a:lnSpc>
                      </a:pPr>
                      <a:r>
                        <a:rPr b="0" lang="de-DE" sz="1400" spc="-1" strike="noStrike">
                          <a:solidFill>
                            <a:srgbClr val="000000"/>
                          </a:solidFill>
                          <a:latin typeface="Calibri"/>
                          <a:ea typeface="Times New Roman"/>
                        </a:rPr>
                        <a:t>(auf PT 2)</a:t>
                      </a:r>
                      <a:endParaRPr b="0" lang="de-DE" sz="1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cd5b5"/>
                    </a:solidFill>
                  </a:tcPr>
                </a:tc>
                <a:tc>
                  <a:txBody>
                    <a:bodyPr>
                      <a:noAutofit/>
                    </a:bodyPr>
                    <a:p>
                      <a:pPr algn="ctr">
                        <a:lnSpc>
                          <a:spcPct val="100000"/>
                        </a:lnSpc>
                      </a:pPr>
                      <a:r>
                        <a:rPr b="0" i="1" lang="de-DE" sz="1600" spc="-1" strike="noStrike">
                          <a:solidFill>
                            <a:srgbClr val="000000"/>
                          </a:solidFill>
                          <a:latin typeface="Calibri"/>
                          <a:ea typeface="Times New Roman"/>
                        </a:rPr>
                        <a:t>10 Minuten</a:t>
                      </a:r>
                      <a:endParaRPr b="0" lang="de-DE" sz="1600" spc="-1" strike="noStrike">
                        <a:latin typeface="Arial"/>
                      </a:endParaRPr>
                    </a:p>
                    <a:p>
                      <a:pPr algn="ctr">
                        <a:lnSpc>
                          <a:spcPct val="100000"/>
                        </a:lnSpc>
                      </a:pPr>
                      <a:r>
                        <a:rPr b="0" lang="de-DE" sz="1400" spc="-1" strike="noStrike">
                          <a:solidFill>
                            <a:srgbClr val="000000"/>
                          </a:solidFill>
                          <a:latin typeface="Calibri"/>
                          <a:ea typeface="Times New Roman"/>
                        </a:rPr>
                        <a:t>(auf PT 1 </a:t>
                      </a:r>
                      <a:r>
                        <a:rPr b="0" lang="de-DE" sz="1400" spc="-1" strike="noStrike" u="sng">
                          <a:solidFill>
                            <a:srgbClr val="000000"/>
                          </a:solidFill>
                          <a:uFillTx/>
                          <a:latin typeface="Calibri"/>
                          <a:ea typeface="Times New Roman"/>
                        </a:rPr>
                        <a:t>oder</a:t>
                      </a:r>
                      <a:r>
                        <a:rPr b="0" lang="de-DE" sz="1400" spc="-1" strike="noStrike">
                          <a:solidFill>
                            <a:srgbClr val="000000"/>
                          </a:solidFill>
                          <a:latin typeface="Calibri"/>
                          <a:ea typeface="Times New Roman"/>
                        </a:rPr>
                        <a:t> PT 2)</a:t>
                      </a:r>
                      <a:endParaRPr b="0" lang="de-DE" sz="1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deada"/>
                    </a:solidFill>
                  </a:tcPr>
                </a:tc>
              </a:tr>
              <a:tr h="473040">
                <a:tc>
                  <a:txBody>
                    <a:bodyPr>
                      <a:noAutofit/>
                    </a:bodyPr>
                    <a:p>
                      <a:pPr>
                        <a:lnSpc>
                          <a:spcPct val="100000"/>
                        </a:lnSpc>
                      </a:pPr>
                      <a:r>
                        <a:rPr b="0" lang="de-DE" sz="1600" spc="-1" strike="noStrike">
                          <a:solidFill>
                            <a:srgbClr val="000000"/>
                          </a:solidFill>
                          <a:latin typeface="Calibri"/>
                          <a:ea typeface="Times New Roman"/>
                        </a:rPr>
                        <a:t>zzgl.</a:t>
                      </a:r>
                      <a:r>
                        <a:rPr b="1" lang="de-DE" sz="1600" spc="-1" strike="noStrike">
                          <a:solidFill>
                            <a:srgbClr val="000000"/>
                          </a:solidFill>
                          <a:latin typeface="Calibri"/>
                          <a:ea typeface="Times New Roman"/>
                        </a:rPr>
                        <a:t> Auswahlzeit</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pPr>
                      <a:r>
                        <a:rPr b="0" i="1" lang="de-DE" sz="1600" spc="-1" strike="noStrike">
                          <a:solidFill>
                            <a:srgbClr val="000000"/>
                          </a:solidFill>
                          <a:latin typeface="Calibri"/>
                          <a:ea typeface="Times New Roman"/>
                        </a:rPr>
                        <a:t>10 Minuten</a:t>
                      </a:r>
                      <a:endParaRPr b="0" lang="de-DE" sz="1600" spc="-1" strike="noStrike">
                        <a:latin typeface="Arial"/>
                      </a:endParaRPr>
                    </a:p>
                    <a:p>
                      <a:pPr algn="ctr">
                        <a:lnSpc>
                          <a:spcPct val="100000"/>
                        </a:lnSpc>
                      </a:pPr>
                      <a:r>
                        <a:rPr b="0" lang="de-DE" sz="1400" spc="-1" strike="noStrike">
                          <a:solidFill>
                            <a:srgbClr val="000000"/>
                          </a:solidFill>
                          <a:latin typeface="Calibri"/>
                          <a:ea typeface="Times New Roman"/>
                        </a:rPr>
                        <a:t>(für PT 2)</a:t>
                      </a:r>
                      <a:endParaRPr b="0" lang="de-DE" sz="1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ac090"/>
                    </a:solidFill>
                  </a:tcPr>
                </a:tc>
                <a:tc>
                  <a:txBody>
                    <a:bodyPr>
                      <a:noAutofit/>
                    </a:bodyPr>
                    <a:p>
                      <a:pPr algn="ctr">
                        <a:lnSpc>
                          <a:spcPct val="100000"/>
                        </a:lnSpc>
                      </a:pPr>
                      <a:r>
                        <a:rPr b="0" i="1" lang="de-DE" sz="1600" spc="-1" strike="noStrike">
                          <a:solidFill>
                            <a:srgbClr val="000000"/>
                          </a:solidFill>
                          <a:latin typeface="Calibri"/>
                          <a:ea typeface="Times New Roman"/>
                        </a:rPr>
                        <a:t>10 Minuten</a:t>
                      </a:r>
                      <a:endParaRPr b="0" lang="de-DE" sz="1600" spc="-1" strike="noStrike">
                        <a:latin typeface="Arial"/>
                      </a:endParaRPr>
                    </a:p>
                    <a:p>
                      <a:pPr algn="ctr">
                        <a:lnSpc>
                          <a:spcPct val="100000"/>
                        </a:lnSpc>
                      </a:pPr>
                      <a:r>
                        <a:rPr b="0" lang="de-DE" sz="1400" spc="-1" strike="noStrike">
                          <a:solidFill>
                            <a:srgbClr val="000000"/>
                          </a:solidFill>
                          <a:latin typeface="Calibri"/>
                          <a:ea typeface="Times New Roman"/>
                        </a:rPr>
                        <a:t>(für PT 2)</a:t>
                      </a:r>
                      <a:endParaRPr b="0" lang="de-DE" sz="14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cd5b5"/>
                    </a:solidFill>
                  </a:tcPr>
                </a:tc>
                <a:tc>
                  <a:txBody>
                    <a:bodyPr>
                      <a:noAutofit/>
                    </a:bodyPr>
                    <a:p>
                      <a:pPr algn="ctr">
                        <a:lnSpc>
                          <a:spcPct val="100000"/>
                        </a:lnSpc>
                      </a:pPr>
                      <a:r>
                        <a:rPr b="0" i="1" lang="de-DE" sz="1600" spc="-1" strike="noStrike">
                          <a:solidFill>
                            <a:srgbClr val="000000"/>
                          </a:solidFill>
                          <a:latin typeface="Calibri"/>
                          <a:ea typeface="Times New Roman"/>
                        </a:rPr>
                        <a:t>keine</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deada"/>
                    </a:solidFill>
                  </a:tcPr>
                </a:tc>
              </a:tr>
              <a:tr h="294480">
                <a:tc>
                  <a:txBody>
                    <a:bodyPr>
                      <a:noAutofit/>
                    </a:bodyPr>
                    <a:p>
                      <a:pPr>
                        <a:lnSpc>
                          <a:spcPct val="100000"/>
                        </a:lnSpc>
                      </a:pPr>
                      <a:r>
                        <a:rPr b="0" i="1" lang="de-DE" sz="1600" spc="-1" strike="noStrike">
                          <a:solidFill>
                            <a:srgbClr val="000000"/>
                          </a:solidFill>
                          <a:latin typeface="Calibri"/>
                          <a:ea typeface="Times New Roman"/>
                        </a:rPr>
                        <a:t>max. Prüfungsdauer</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pPr>
                      <a:r>
                        <a:rPr b="0" i="1" lang="de-DE" sz="1600" spc="-1" strike="noStrike">
                          <a:solidFill>
                            <a:srgbClr val="000000"/>
                          </a:solidFill>
                          <a:latin typeface="Calibri"/>
                          <a:ea typeface="Times New Roman"/>
                        </a:rPr>
                        <a:t>170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ac090"/>
                    </a:solidFill>
                  </a:tcPr>
                </a:tc>
                <a:tc>
                  <a:txBody>
                    <a:bodyPr>
                      <a:noAutofit/>
                    </a:bodyPr>
                    <a:p>
                      <a:pPr algn="ctr">
                        <a:lnSpc>
                          <a:spcPct val="100000"/>
                        </a:lnSpc>
                      </a:pPr>
                      <a:r>
                        <a:rPr b="0" i="1" lang="de-DE" sz="1600" spc="-1" strike="noStrike">
                          <a:solidFill>
                            <a:srgbClr val="000000"/>
                          </a:solidFill>
                          <a:latin typeface="Calibri"/>
                          <a:ea typeface="Times New Roman"/>
                        </a:rPr>
                        <a:t>ca. 140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cd5b5"/>
                    </a:solidFill>
                  </a:tcPr>
                </a:tc>
                <a:tc>
                  <a:txBody>
                    <a:bodyPr>
                      <a:noAutofit/>
                    </a:bodyPr>
                    <a:p>
                      <a:pPr algn="ctr">
                        <a:lnSpc>
                          <a:spcPct val="100000"/>
                        </a:lnSpc>
                      </a:pPr>
                      <a:r>
                        <a:rPr b="0" i="1" lang="de-DE" sz="1600" spc="-1" strike="noStrike">
                          <a:solidFill>
                            <a:srgbClr val="000000"/>
                          </a:solidFill>
                          <a:latin typeface="Calibri"/>
                          <a:ea typeface="Times New Roman"/>
                        </a:rPr>
                        <a:t>130 Minuten</a:t>
                      </a:r>
                      <a:endParaRPr b="0" lang="de-DE" sz="16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solidFill>
                      <a:srgbClr val="fdeada"/>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1" lang="de-DE" sz="4000" spc="-1" strike="noStrike">
                <a:solidFill>
                  <a:srgbClr val="000000"/>
                </a:solidFill>
                <a:latin typeface="Calibri"/>
                <a:ea typeface="DejaVu Sans"/>
              </a:rPr>
              <a:t>Bearbeitungsdauer</a:t>
            </a:r>
            <a:endParaRPr b="0" lang="de-DE" sz="4000" spc="-1" strike="noStrike">
              <a:latin typeface="Arial"/>
            </a:endParaRPr>
          </a:p>
        </p:txBody>
      </p:sp>
      <p:sp>
        <p:nvSpPr>
          <p:cNvPr id="175" name="Inhaltsplatzhalter 2"/>
          <p:cNvSpPr/>
          <p:nvPr/>
        </p:nvSpPr>
        <p:spPr>
          <a:xfrm>
            <a:off x="457200" y="1412640"/>
            <a:ext cx="8228520" cy="4712400"/>
          </a:xfrm>
          <a:prstGeom prst="rect">
            <a:avLst/>
          </a:prstGeom>
          <a:noFill/>
          <a:ln w="0">
            <a:noFill/>
          </a:ln>
        </p:spPr>
        <p:style>
          <a:lnRef idx="0"/>
          <a:fillRef idx="0"/>
          <a:effectRef idx="0"/>
          <a:fontRef idx="minor"/>
        </p:style>
        <p:txBody>
          <a:bodyPr lIns="90000" rIns="90000" tIns="45000" bIns="45000">
            <a:noAutofit/>
          </a:bodyPr>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Der 1. Aufgabenteil ist spätestens nach der dafür festgelegten Dauer (in Deutsch und Mathematik ggf. zuzüglich der Bonuszeit von 10 Minuten) abzugeben. </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Nach der Abgabe des ersten Teils kann sofort mit dem zweiten Aufgabenteil begonnen werden. </a:t>
            </a:r>
            <a:endParaRPr b="0" lang="de-DE" sz="1800" spc="-1" strike="noStrike">
              <a:latin typeface="Arial"/>
            </a:endParaRPr>
          </a:p>
          <a:p>
            <a:pPr marL="343080" indent="-342000">
              <a:lnSpc>
                <a:spcPct val="100000"/>
              </a:lnSpc>
              <a:spcBef>
                <a:spcPts val="360"/>
              </a:spcBef>
              <a:buClr>
                <a:srgbClr val="000000"/>
              </a:buClr>
              <a:buFont typeface="Arial"/>
              <a:buChar char="•"/>
            </a:pPr>
            <a:r>
              <a:rPr b="0" lang="de-DE" sz="1800" spc="-1" strike="noStrike">
                <a:solidFill>
                  <a:srgbClr val="000000"/>
                </a:solidFill>
                <a:latin typeface="Calibri"/>
                <a:ea typeface="DejaVu Sans"/>
              </a:rPr>
              <a:t>Wird in den Fächern Deutsch und Mathematik der erste Aufgabenteil früher als in der oben vorgesehenen Zeit abgegeben, steht entsprechend mehr Zeit für die Bearbeitung des zweiten Teils zur Verfügung. </a:t>
            </a:r>
            <a:endParaRPr b="0" lang="de-DE" sz="1800" spc="-1" strike="noStrike">
              <a:latin typeface="Arial"/>
            </a:endParaRPr>
          </a:p>
          <a:p>
            <a:pPr marL="343080" indent="-342000">
              <a:lnSpc>
                <a:spcPct val="100000"/>
              </a:lnSpc>
              <a:spcBef>
                <a:spcPts val="1199"/>
              </a:spcBef>
              <a:spcAft>
                <a:spcPts val="1199"/>
              </a:spcAft>
              <a:buClr>
                <a:srgbClr val="000000"/>
              </a:buClr>
              <a:buFont typeface="Arial"/>
              <a:buChar char="•"/>
            </a:pPr>
            <a:r>
              <a:rPr b="1" lang="de-DE" sz="1800" spc="-1" strike="noStrike">
                <a:solidFill>
                  <a:srgbClr val="000000"/>
                </a:solidFill>
                <a:latin typeface="Calibri"/>
                <a:ea typeface="DejaVu Sans"/>
              </a:rPr>
              <a:t>Die Uhrzeiten des jeweils zur Verfügung stehenden Zeitrahmens werden von der Aufsicht führenden Lehrkraft zu Beginn der Prüfung an die Tafel geschrieben,      z. B.</a:t>
            </a:r>
            <a:r>
              <a:rPr b="0" lang="de-DE" sz="1800" spc="-1" strike="noStrike">
                <a:solidFill>
                  <a:srgbClr val="000000"/>
                </a:solidFill>
                <a:latin typeface="Calibri"/>
                <a:ea typeface="DejaVu Sans"/>
              </a:rPr>
              <a:t>:</a:t>
            </a:r>
            <a:endParaRPr b="0" lang="de-DE" sz="1800" spc="-1" strike="noStrike">
              <a:latin typeface="Arial"/>
            </a:endParaRPr>
          </a:p>
          <a:p>
            <a:pPr>
              <a:lnSpc>
                <a:spcPct val="100000"/>
              </a:lnSpc>
              <a:spcBef>
                <a:spcPts val="400"/>
              </a:spcBef>
              <a:tabLst>
                <a:tab algn="l" pos="0"/>
              </a:tabLst>
            </a:pPr>
            <a:r>
              <a:rPr b="0" lang="de-DE" sz="2000" spc="-1" strike="noStrike">
                <a:solidFill>
                  <a:srgbClr val="000000"/>
                </a:solidFill>
                <a:latin typeface="Lucida Handwriting"/>
                <a:ea typeface="DejaVu Sans"/>
              </a:rPr>
              <a:t>	</a:t>
            </a:r>
            <a:r>
              <a:rPr b="0" lang="de-DE" sz="1600" spc="-1" strike="noStrike" u="sng">
                <a:solidFill>
                  <a:srgbClr val="000000"/>
                </a:solidFill>
                <a:uFillTx/>
                <a:latin typeface="Lucida Handwriting"/>
                <a:ea typeface="DejaVu Sans"/>
              </a:rPr>
              <a:t>ZP 10 Deutsch MSA</a:t>
            </a:r>
            <a:endParaRPr b="0" lang="de-DE" sz="1600" spc="-1" strike="noStrike">
              <a:latin typeface="Arial"/>
            </a:endParaRPr>
          </a:p>
          <a:p>
            <a:pPr marL="457200">
              <a:lnSpc>
                <a:spcPct val="100000"/>
              </a:lnSpc>
              <a:spcBef>
                <a:spcPts val="320"/>
              </a:spcBef>
              <a:tabLst>
                <a:tab algn="l" pos="0"/>
              </a:tabLst>
            </a:pPr>
            <a:r>
              <a:rPr b="0" lang="de-DE" sz="1600" spc="-1" strike="noStrike">
                <a:solidFill>
                  <a:srgbClr val="000000"/>
                </a:solidFill>
                <a:latin typeface="Lucida Handwriting"/>
                <a:ea typeface="DejaVu Sans"/>
              </a:rPr>
              <a:t>	</a:t>
            </a:r>
            <a:r>
              <a:rPr b="0" lang="de-DE" sz="1600" spc="-1" strike="noStrike">
                <a:solidFill>
                  <a:srgbClr val="000000"/>
                </a:solidFill>
                <a:latin typeface="Lucida Handwriting"/>
                <a:ea typeface="DejaVu Sans"/>
              </a:rPr>
              <a:t>Beginn</a:t>
            </a:r>
            <a:r>
              <a:rPr b="0" lang="de-DE" sz="1600" spc="-1" strike="noStrike">
                <a:solidFill>
                  <a:srgbClr val="000000"/>
                </a:solidFill>
                <a:latin typeface="Lucida Handwriting"/>
                <a:ea typeface="DejaVu Sans"/>
              </a:rPr>
              <a:t>	</a:t>
            </a:r>
            <a:r>
              <a:rPr b="0" lang="de-DE" sz="1600" spc="-1" strike="noStrike">
                <a:solidFill>
                  <a:srgbClr val="000000"/>
                </a:solidFill>
                <a:latin typeface="Lucida Handwriting"/>
                <a:ea typeface="DejaVu Sans"/>
              </a:rPr>
              <a:t>9:00 Uhr</a:t>
            </a:r>
            <a:endParaRPr b="0" lang="de-DE" sz="1600" spc="-1" strike="noStrike">
              <a:latin typeface="Arial"/>
            </a:endParaRPr>
          </a:p>
          <a:p>
            <a:pPr marL="457200">
              <a:lnSpc>
                <a:spcPct val="100000"/>
              </a:lnSpc>
              <a:spcBef>
                <a:spcPts val="320"/>
              </a:spcBef>
              <a:tabLst>
                <a:tab algn="l" pos="0"/>
              </a:tabLst>
            </a:pPr>
            <a:r>
              <a:rPr b="0" lang="de-DE" sz="1600" spc="-1" strike="noStrike">
                <a:solidFill>
                  <a:srgbClr val="000000"/>
                </a:solidFill>
                <a:latin typeface="Lucida Handwriting"/>
                <a:ea typeface="DejaVu Sans"/>
              </a:rPr>
              <a:t>	</a:t>
            </a:r>
            <a:r>
              <a:rPr b="0" lang="de-DE" sz="1600" spc="-1" strike="noStrike">
                <a:solidFill>
                  <a:srgbClr val="000000"/>
                </a:solidFill>
                <a:latin typeface="Lucida Handwriting"/>
                <a:ea typeface="DejaVu Sans"/>
              </a:rPr>
              <a:t>Abgabe </a:t>
            </a:r>
            <a:r>
              <a:rPr b="0" lang="de-DE" sz="1600" spc="-1" strike="noStrike">
                <a:solidFill>
                  <a:srgbClr val="000000"/>
                </a:solidFill>
                <a:latin typeface="Lucida Handwriting"/>
                <a:ea typeface="DejaVu Sans"/>
              </a:rPr>
              <a:t>	</a:t>
            </a:r>
            <a:r>
              <a:rPr b="0" lang="de-DE" sz="1600" spc="-1" strike="noStrike">
                <a:solidFill>
                  <a:srgbClr val="000000"/>
                </a:solidFill>
                <a:latin typeface="Lucida Handwriting"/>
                <a:ea typeface="DejaVu Sans"/>
              </a:rPr>
              <a:t>1. Prüfungsteil  spätestens    9:40 Uhr</a:t>
            </a:r>
            <a:endParaRPr b="0" lang="de-DE" sz="1600" spc="-1" strike="noStrike">
              <a:latin typeface="Arial"/>
            </a:endParaRPr>
          </a:p>
          <a:p>
            <a:pPr marL="914400">
              <a:lnSpc>
                <a:spcPct val="100000"/>
              </a:lnSpc>
              <a:spcBef>
                <a:spcPts val="320"/>
              </a:spcBef>
              <a:tabLst>
                <a:tab algn="l" pos="0"/>
              </a:tabLst>
            </a:pPr>
            <a:r>
              <a:rPr b="0" lang="de-DE" sz="1600" spc="-1" strike="noStrike">
                <a:solidFill>
                  <a:srgbClr val="000000"/>
                </a:solidFill>
                <a:latin typeface="Lucida Handwriting"/>
                <a:ea typeface="DejaVu Sans"/>
              </a:rPr>
              <a:t>	</a:t>
            </a:r>
            <a:r>
              <a:rPr b="0" lang="de-DE" sz="1600" spc="-1" strike="noStrike">
                <a:solidFill>
                  <a:srgbClr val="000000"/>
                </a:solidFill>
                <a:latin typeface="Lucida Handwriting"/>
                <a:ea typeface="DejaVu Sans"/>
              </a:rPr>
              <a:t>Abgabe </a:t>
            </a:r>
            <a:r>
              <a:rPr b="0" lang="de-DE" sz="1600" spc="-1" strike="noStrike">
                <a:solidFill>
                  <a:srgbClr val="000000"/>
                </a:solidFill>
                <a:latin typeface="Lucida Handwriting"/>
                <a:ea typeface="DejaVu Sans"/>
              </a:rPr>
              <a:t>	</a:t>
            </a:r>
            <a:r>
              <a:rPr b="0" lang="de-DE" sz="1600" spc="-1" strike="noStrike">
                <a:solidFill>
                  <a:srgbClr val="000000"/>
                </a:solidFill>
                <a:latin typeface="Lucida Handwriting"/>
                <a:ea typeface="DejaVu Sans"/>
              </a:rPr>
              <a:t>2. Prüfungsteil  spätestens  11:50 Uhr</a:t>
            </a:r>
            <a:endParaRPr b="0" lang="de-DE" sz="1600" spc="-1" strike="noStrike">
              <a:latin typeface="Arial"/>
            </a:endParaRPr>
          </a:p>
        </p:txBody>
      </p:sp>
      <p:sp>
        <p:nvSpPr>
          <p:cNvPr id="176"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177"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A056030B-6E1B-4204-BA65-2856DB00F81F}" type="slidenum">
              <a:rPr b="0" lang="de-DE" sz="1200" spc="-1" strike="noStrike">
                <a:solidFill>
                  <a:srgbClr val="8b8b8b"/>
                </a:solidFill>
                <a:latin typeface="Calibri"/>
                <a:ea typeface="DejaVu Sans"/>
              </a:rPr>
              <a:t>7</a:t>
            </a:fld>
            <a:endParaRPr b="0" lang="de-DE" sz="1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4000" spc="-1" strike="noStrike">
                <a:solidFill>
                  <a:srgbClr val="000000"/>
                </a:solidFill>
                <a:latin typeface="Calibri"/>
                <a:ea typeface="DejaVu Sans"/>
              </a:rPr>
              <a:t>Englisch - Prüfungsstruktur</a:t>
            </a:r>
            <a:endParaRPr b="0" lang="de-DE" sz="4000" spc="-1" strike="noStrike">
              <a:latin typeface="Arial"/>
            </a:endParaRPr>
          </a:p>
        </p:txBody>
      </p:sp>
      <p:sp>
        <p:nvSpPr>
          <p:cNvPr id="179" name="Inhaltsplatzhalter 2"/>
          <p:cNvSpPr/>
          <p:nvPr/>
        </p:nvSpPr>
        <p:spPr>
          <a:xfrm>
            <a:off x="457200" y="1412640"/>
            <a:ext cx="8228520" cy="4712400"/>
          </a:xfrm>
          <a:prstGeom prst="rect">
            <a:avLst/>
          </a:prstGeom>
          <a:noFill/>
          <a:ln w="0">
            <a:noFill/>
          </a:ln>
        </p:spPr>
        <p:style>
          <a:lnRef idx="0"/>
          <a:fillRef idx="0"/>
          <a:effectRef idx="0"/>
          <a:fontRef idx="minor"/>
        </p:style>
      </p:sp>
      <p:sp>
        <p:nvSpPr>
          <p:cNvPr id="180"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181"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56A96B26-DF07-4895-816E-5B73C6A97374}" type="slidenum">
              <a:rPr b="0" lang="de-DE" sz="1200" spc="-1" strike="noStrike">
                <a:solidFill>
                  <a:srgbClr val="8b8b8b"/>
                </a:solidFill>
                <a:latin typeface="Calibri"/>
                <a:ea typeface="DejaVu Sans"/>
              </a:rPr>
              <a:t>7</a:t>
            </a:fld>
            <a:endParaRPr b="0" lang="de-DE" sz="1200" spc="-1" strike="noStrike">
              <a:latin typeface="Arial"/>
            </a:endParaRPr>
          </a:p>
        </p:txBody>
      </p:sp>
      <p:sp>
        <p:nvSpPr>
          <p:cNvPr id="182" name="Rechteck 7"/>
          <p:cNvSpPr/>
          <p:nvPr/>
        </p:nvSpPr>
        <p:spPr>
          <a:xfrm>
            <a:off x="457200" y="1028520"/>
            <a:ext cx="6399720" cy="5027400"/>
          </a:xfrm>
          <a:prstGeom prst="rect">
            <a:avLst/>
          </a:prstGeom>
          <a:noFill/>
          <a:ln w="0">
            <a:noFill/>
          </a:ln>
        </p:spPr>
        <p:style>
          <a:lnRef idx="0"/>
          <a:fillRef idx="0"/>
          <a:effectRef idx="0"/>
          <a:fontRef idx="minor"/>
        </p:style>
        <p:txBody>
          <a:bodyPr lIns="90000" rIns="90000" tIns="45000" bIns="45000">
            <a:spAutoFit/>
          </a:bodyPr>
          <a:p>
            <a:pPr>
              <a:lnSpc>
                <a:spcPct val="100000"/>
              </a:lnSpc>
            </a:pPr>
            <a:endParaRPr b="0" lang="de-DE" sz="1800" spc="-1" strike="noStrike">
              <a:latin typeface="Arial"/>
            </a:endParaRPr>
          </a:p>
          <a:p>
            <a:pPr>
              <a:lnSpc>
                <a:spcPct val="100000"/>
              </a:lnSpc>
            </a:pPr>
            <a:endParaRPr b="0" lang="de-DE" sz="1800" spc="-1" strike="noStrike">
              <a:latin typeface="Arial"/>
            </a:endParaRPr>
          </a:p>
          <a:p>
            <a:pPr>
              <a:lnSpc>
                <a:spcPct val="100000"/>
              </a:lnSpc>
            </a:pPr>
            <a:r>
              <a:rPr b="1" lang="de-DE" sz="1800" spc="-1" strike="noStrike">
                <a:solidFill>
                  <a:srgbClr val="000000"/>
                </a:solidFill>
                <a:latin typeface="Calibri"/>
                <a:ea typeface="DejaVu Sans"/>
              </a:rPr>
              <a:t>Erster</a:t>
            </a:r>
            <a:endParaRPr b="0" lang="de-DE" sz="1800" spc="-1" strike="noStrike">
              <a:latin typeface="Arial"/>
            </a:endParaRPr>
          </a:p>
          <a:p>
            <a:pPr>
              <a:lnSpc>
                <a:spcPct val="100000"/>
              </a:lnSpc>
            </a:pPr>
            <a:r>
              <a:rPr b="1" lang="de-DE" sz="1800" spc="-1" strike="noStrike">
                <a:solidFill>
                  <a:srgbClr val="000000"/>
                </a:solidFill>
                <a:latin typeface="Calibri"/>
                <a:ea typeface="DejaVu Sans"/>
              </a:rPr>
              <a:t>Prüfungsteil</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Hörverstehen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Teil 1 - monologisch (ca. 4 Minuten)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Teil 2 - dialogisch (ca. 4 Minuten)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ca. 20 Minuten</a:t>
            </a:r>
            <a:endParaRPr b="0" lang="de-DE" sz="1800" spc="-1" strike="noStrike">
              <a:latin typeface="Arial"/>
            </a:endParaRPr>
          </a:p>
          <a:p>
            <a:pPr>
              <a:lnSpc>
                <a:spcPct val="100000"/>
              </a:lnSpc>
            </a:pPr>
            <a:r>
              <a:rPr b="1" lang="de-DE" sz="1800" spc="-1" strike="noStrike">
                <a:solidFill>
                  <a:srgbClr val="000000"/>
                </a:solidFill>
                <a:latin typeface="Calibri"/>
                <a:ea typeface="DejaVu Sans"/>
              </a:rPr>
              <a:t>Zweiter</a:t>
            </a:r>
            <a:endParaRPr b="0" lang="de-DE" sz="1800" spc="-1" strike="noStrike">
              <a:latin typeface="Arial"/>
            </a:endParaRPr>
          </a:p>
          <a:p>
            <a:pPr>
              <a:lnSpc>
                <a:spcPct val="100000"/>
              </a:lnSpc>
            </a:pPr>
            <a:r>
              <a:rPr b="1" lang="de-DE" sz="1800" spc="-1" strike="noStrike">
                <a:solidFill>
                  <a:srgbClr val="000000"/>
                </a:solidFill>
                <a:latin typeface="Calibri"/>
                <a:ea typeface="DejaVu Sans"/>
              </a:rPr>
              <a:t>Prüfungsteil</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Leseverstehen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Wortschatz</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Schreiben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(vom Ausgangstext zum Zieltext)</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100 Minuten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ZP 10 GYM ab 2024</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Dauer ca. 120 Minuten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zuzüglich 10 Minuten Orientierungszeit</a:t>
            </a:r>
            <a:endParaRPr b="0" lang="de-DE" sz="1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Titel 1"/>
          <p:cNvSpPr/>
          <p:nvPr/>
        </p:nvSpPr>
        <p:spPr>
          <a:xfrm>
            <a:off x="457200" y="274680"/>
            <a:ext cx="8228520" cy="9928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4000" spc="-1" strike="noStrike">
                <a:solidFill>
                  <a:srgbClr val="000000"/>
                </a:solidFill>
                <a:latin typeface="Calibri"/>
                <a:ea typeface="DejaVu Sans"/>
              </a:rPr>
              <a:t>Deutsch - Prüfungsstruktur</a:t>
            </a:r>
            <a:endParaRPr b="0" lang="de-DE" sz="4000" spc="-1" strike="noStrike">
              <a:latin typeface="Arial"/>
            </a:endParaRPr>
          </a:p>
        </p:txBody>
      </p:sp>
      <p:sp>
        <p:nvSpPr>
          <p:cNvPr id="184" name="Inhaltsplatzhalter 2"/>
          <p:cNvSpPr/>
          <p:nvPr/>
        </p:nvSpPr>
        <p:spPr>
          <a:xfrm>
            <a:off x="457200" y="1412640"/>
            <a:ext cx="8228520" cy="4712400"/>
          </a:xfrm>
          <a:prstGeom prst="rect">
            <a:avLst/>
          </a:prstGeom>
          <a:noFill/>
          <a:ln w="0">
            <a:noFill/>
          </a:ln>
        </p:spPr>
        <p:style>
          <a:lnRef idx="0"/>
          <a:fillRef idx="0"/>
          <a:effectRef idx="0"/>
          <a:fontRef idx="minor"/>
        </p:style>
      </p:sp>
      <p:sp>
        <p:nvSpPr>
          <p:cNvPr id="185" name="Fußzeilenplatzhalter 3"/>
          <p:cNvSpPr/>
          <p:nvPr/>
        </p:nvSpPr>
        <p:spPr>
          <a:xfrm>
            <a:off x="3124080" y="6356520"/>
            <a:ext cx="2894400" cy="3639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de-DE" sz="1200" spc="-1" strike="noStrike">
                <a:solidFill>
                  <a:srgbClr val="8b8b8b"/>
                </a:solidFill>
                <a:latin typeface="Calibri"/>
                <a:ea typeface="DejaVu Sans"/>
              </a:rPr>
              <a:t>Durchführung Zentrale Prüfungen 10 - 2023</a:t>
            </a:r>
            <a:endParaRPr b="0" lang="de-DE" sz="1200" spc="-1" strike="noStrike">
              <a:latin typeface="Arial"/>
            </a:endParaRPr>
          </a:p>
        </p:txBody>
      </p:sp>
      <p:sp>
        <p:nvSpPr>
          <p:cNvPr id="186" name="Foliennummernplatzhalter 4"/>
          <p:cNvSpPr/>
          <p:nvPr/>
        </p:nvSpPr>
        <p:spPr>
          <a:xfrm>
            <a:off x="6553080" y="6356520"/>
            <a:ext cx="2132640" cy="36396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E00B09C9-859B-4D33-893E-B514FC6E3F5D}" type="slidenum">
              <a:rPr b="0" lang="de-DE" sz="1200" spc="-1" strike="noStrike">
                <a:solidFill>
                  <a:srgbClr val="8b8b8b"/>
                </a:solidFill>
                <a:latin typeface="Calibri"/>
                <a:ea typeface="DejaVu Sans"/>
              </a:rPr>
              <a:t>7</a:t>
            </a:fld>
            <a:endParaRPr b="0" lang="de-DE" sz="1200" spc="-1" strike="noStrike">
              <a:latin typeface="Arial"/>
            </a:endParaRPr>
          </a:p>
        </p:txBody>
      </p:sp>
      <p:sp>
        <p:nvSpPr>
          <p:cNvPr id="187" name="Rechteck 5"/>
          <p:cNvSpPr/>
          <p:nvPr/>
        </p:nvSpPr>
        <p:spPr>
          <a:xfrm>
            <a:off x="457200" y="1443960"/>
            <a:ext cx="6399720" cy="39301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de-DE" sz="1800" spc="-1" strike="noStrike">
                <a:solidFill>
                  <a:srgbClr val="000000"/>
                </a:solidFill>
                <a:latin typeface="Calibri"/>
                <a:ea typeface="DejaVu Sans"/>
              </a:rPr>
              <a:t>Erster Prüfungsteil:</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Leseverstehen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halboffene und geschlossene</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Aufgaben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(u. a. angelehnt an die</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Formate von VERA 8)</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Überprüfung von Basiskompetenzen</a:t>
            </a:r>
            <a:endParaRPr b="0" lang="de-DE" sz="1800" spc="-1" strike="noStrike">
              <a:latin typeface="Arial"/>
            </a:endParaRPr>
          </a:p>
          <a:p>
            <a:pPr>
              <a:lnSpc>
                <a:spcPct val="100000"/>
              </a:lnSpc>
            </a:pPr>
            <a:r>
              <a:rPr b="1" lang="de-DE" sz="1800" spc="-1" strike="noStrike">
                <a:solidFill>
                  <a:srgbClr val="000000"/>
                </a:solidFill>
                <a:latin typeface="Calibri"/>
                <a:ea typeface="DejaVu Sans"/>
              </a:rPr>
              <a:t>Zweiter Prüfungsteil:</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Schreiben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zwei Wahlaufgaben zur</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Textproduktion: unterschiedliche</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Aufgabentypen</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 </a:t>
            </a:r>
            <a:r>
              <a:rPr b="0" lang="de-DE" sz="1800" spc="-1" strike="noStrike">
                <a:solidFill>
                  <a:srgbClr val="000000"/>
                </a:solidFill>
                <a:latin typeface="Calibri"/>
                <a:ea typeface="DejaVu Sans"/>
              </a:rPr>
              <a:t>komplexere Formate mit</a:t>
            </a:r>
            <a:endParaRPr b="0" lang="de-DE" sz="1800" spc="-1" strike="noStrike">
              <a:latin typeface="Arial"/>
            </a:endParaRPr>
          </a:p>
          <a:p>
            <a:pPr>
              <a:lnSpc>
                <a:spcPct val="100000"/>
              </a:lnSpc>
            </a:pPr>
            <a:r>
              <a:rPr b="0" lang="de-DE" sz="1800" spc="-1" strike="noStrike">
                <a:solidFill>
                  <a:srgbClr val="000000"/>
                </a:solidFill>
                <a:latin typeface="Calibri"/>
                <a:ea typeface="DejaVu Sans"/>
              </a:rPr>
              <a:t>gymnasialer Differenzierung</a:t>
            </a:r>
            <a:endParaRPr b="0" lang="de-DE"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TotalTime>
  <Application>LibreOffice/7.1.1.2$Windows_X86_64 LibreOffice_project/fe0b08f4af1bacafe4c7ecc87ce55bb426164676</Application>
  <AppVersion>15.0000</AppVersion>
  <Words>2414</Words>
  <Paragraphs>295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2022-12-09T09:22:18Z</dcterms:created>
  <dc:creator/>
  <dc:description>PPP zur Vorbereitung der ZP10 2023</dc:description>
  <cp:keywords>PPP PPP PPP PPP zur Vorbereitung der ZP10 2023</cp:keywords>
  <dc:language>de-DE</dc:language>
  <cp:lastModifiedBy/>
  <dcterms:modified xsi:type="dcterms:W3CDTF">2023-08-28T18:26:18Z</dcterms:modified>
  <cp:revision>3</cp:revision>
  <dc:subject/>
  <dc:title>PPP zur Vorbereitung der ZP10 2023</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Bildschirmpräsentation (4:3)</vt:lpwstr>
  </property>
  <property fmtid="{D5CDD505-2E9C-101B-9397-08002B2CF9AE}" pid="3" name="Slides">
    <vt:i4>29</vt:i4>
  </property>
</Properties>
</file>